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ch.io/games/made-with-libgdx" TargetMode="External"/><Relationship Id="rId3" Type="http://schemas.openxmlformats.org/officeDocument/2006/relationships/hyperlink" Target="https://libgdx.inf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fd2be6b2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fd2be6b2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fcf3e7b3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fcf3e7b3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https://itch.io/games/made-with-libgdx</a:t>
            </a:r>
            <a:endParaRPr/>
          </a:p>
          <a:p>
            <a:pPr indent="0" lvl="0" marL="0" rtl="0" algn="l">
              <a:spcBef>
                <a:spcPts val="0"/>
              </a:spcBef>
              <a:spcAft>
                <a:spcPts val="0"/>
              </a:spcAft>
              <a:buNone/>
            </a:pPr>
            <a:r>
              <a:rPr lang="en" u="sng">
                <a:solidFill>
                  <a:schemeClr val="hlink"/>
                </a:solidFill>
                <a:hlinkClick r:id="rId3"/>
              </a:rPr>
              <a:t>https://libgdx.info/</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fcf3e7b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fcf3e7b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fd6fd524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fd6fd524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fd6fd524f_2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fd6fd524f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fd6fd524f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fd6fd524f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fd6fd524f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fd6fd524f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fd6fd524f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fd6fd524f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Connecting key poses with straight lines is called linear interpolation.</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e269af46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e269af46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fd6fd524f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fd6fd524f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fd6fd524f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fd6fd524f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fd6fd524f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fd6fd524f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fd6fd524f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fd6fd524f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fd6fd524f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fd6fd524f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write code that can be easily modified and maintained.</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organize code.</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easier to maintain and modify.</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Objects hold information about state and behavior.</a:t>
            </a:r>
            <a:endParaRPr b="1"/>
          </a:p>
          <a:p>
            <a:pPr indent="0" lvl="0" marL="0" rtl="0" algn="l">
              <a:lnSpc>
                <a:spcPct val="115000"/>
              </a:lnSpc>
              <a:spcBef>
                <a:spcPts val="1600"/>
              </a:spcBef>
              <a:spcAft>
                <a:spcPts val="0"/>
              </a:spcAft>
              <a:buNone/>
            </a:pPr>
            <a:r>
              <a:rPr b="1" lang="en"/>
              <a:t>States</a:t>
            </a:r>
            <a:r>
              <a:rPr lang="en"/>
              <a:t> are the characteristics of the object.</a:t>
            </a:r>
            <a:endParaRPr/>
          </a:p>
          <a:p>
            <a:pPr indent="0" lvl="0" marL="0" rtl="0" algn="l">
              <a:lnSpc>
                <a:spcPct val="115000"/>
              </a:lnSpc>
              <a:spcBef>
                <a:spcPts val="1200"/>
              </a:spcBef>
              <a:spcAft>
                <a:spcPts val="0"/>
              </a:spcAft>
              <a:buNone/>
            </a:pPr>
            <a:r>
              <a:rPr b="1" lang="en"/>
              <a:t>Behaviors</a:t>
            </a:r>
            <a:r>
              <a:rPr lang="en"/>
              <a:t> are the things the object can </a:t>
            </a:r>
            <a:r>
              <a:rPr i="1" lang="en"/>
              <a:t>do</a:t>
            </a:r>
            <a:r>
              <a:rPr lang="en"/>
              <a:t>.</a:t>
            </a:r>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e269af46d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e269af46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objective of </a:t>
            </a:r>
            <a:r>
              <a:rPr i="1" lang="en"/>
              <a:t>Asteroids</a:t>
            </a:r>
            <a:r>
              <a:rPr lang="en"/>
              <a:t> is to score as many points as possible by destroying asteroids and flying saucers. The player controls a triangular-shaped ship that can rotate left and right, fire shots straight forward, and thrust forward. As the ship moves, momentum is not conserved – the ship eventually comes to a stop again when not thrusting.</a:t>
            </a:r>
            <a:endParaRPr/>
          </a:p>
          <a:p>
            <a:pPr indent="0" lvl="0" marL="0" rtl="0" algn="l">
              <a:lnSpc>
                <a:spcPct val="115000"/>
              </a:lnSpc>
              <a:spcBef>
                <a:spcPts val="1200"/>
              </a:spcBef>
              <a:spcAft>
                <a:spcPts val="0"/>
              </a:spcAft>
              <a:buNone/>
            </a:pPr>
            <a:r>
              <a:rPr lang="en"/>
              <a:t>Think about what in this description could stand alone, or the things that are described that could have state and behavior. These become our </a:t>
            </a:r>
            <a:r>
              <a:rPr i="1" lang="en"/>
              <a:t>objects</a:t>
            </a:r>
            <a:r>
              <a:rPr lang="en"/>
              <a:t>.</a:t>
            </a:r>
            <a:endParaRPr/>
          </a:p>
          <a:p>
            <a:pPr indent="0" lvl="0" marL="0" rtl="0" algn="l">
              <a:lnSpc>
                <a:spcPct val="115000"/>
              </a:lnSpc>
              <a:spcBef>
                <a:spcPts val="1200"/>
              </a:spcBef>
              <a:spcAft>
                <a:spcPts val="0"/>
              </a:spcAft>
              <a:buNone/>
            </a:pPr>
            <a:r>
              <a:rPr lang="en"/>
              <a:t>The objects for Asteroids are: a </a:t>
            </a:r>
            <a:r>
              <a:rPr b="1" lang="en"/>
              <a:t>ship</a:t>
            </a:r>
            <a:r>
              <a:rPr lang="en"/>
              <a:t>, an </a:t>
            </a:r>
            <a:r>
              <a:rPr b="1" lang="en"/>
              <a:t>asteroid</a:t>
            </a:r>
            <a:r>
              <a:rPr lang="en"/>
              <a:t>, a</a:t>
            </a:r>
            <a:r>
              <a:rPr b="1" lang="en"/>
              <a:t> flying saucer</a:t>
            </a:r>
            <a:r>
              <a:rPr lang="en"/>
              <a:t>, and a </a:t>
            </a:r>
            <a:r>
              <a:rPr b="1" lang="en"/>
              <a:t>bullet </a:t>
            </a:r>
            <a:r>
              <a:rPr lang="en"/>
              <a:t>(can't forget those!). The cool thing about objects is that we normally describe things in terms of objects in everyday talk, so they usually reveal themselves through a description.</a:t>
            </a:r>
            <a:endParaRPr/>
          </a:p>
          <a:p>
            <a:pPr indent="0" lvl="0" marL="0" rtl="0" algn="l">
              <a:lnSpc>
                <a:spcPct val="115000"/>
              </a:lnSpc>
              <a:spcBef>
                <a:spcPts val="1200"/>
              </a:spcBef>
              <a:spcAft>
                <a:spcPts val="0"/>
              </a:spcAft>
              <a:buNone/>
            </a:pPr>
            <a:r>
              <a:rPr lang="en"/>
              <a:t>Think about what attributes describe the ship; these are its states. Then think about what the ship can do; these are its behaviors.</a:t>
            </a:r>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e269af46d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e269af46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lang="en"/>
              <a:t>A random sequence of Tetrominos fall down the playing field. The objective of the game is to manipulate these Tetrominos, by moving each one sideways and rotating it by 90 degree units, with the aim of creating a horizontal line of ten blocks without gaps.</a:t>
            </a:r>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e269af46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e269af46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e269af46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e269af46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2ca84495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2ca84495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fcf3e7b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fcf3e7b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sz="1400">
                <a:latin typeface="Roboto"/>
                <a:ea typeface="Roboto"/>
                <a:cs typeface="Roboto"/>
                <a:sym typeface="Roboto"/>
              </a:rPr>
              <a:t>Java based, open sourced, cross platform 3d game engine that runs on most Java supported platforms. </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Can target Windows, Linux, Mac and Android, with iOS and Oculus VR support currently being tested.</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it can be used in library form if you prefer working in Eclipse or IntelliJ.  You will however lose access to some very convenient tools.</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but they basically boil down to having an OpenGL 2 compatible video card and JDK 6 or higher installed.</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While jMonkeyEngine supports the Ogre XML format and Blend files, working with a game oriented file format is almost always the best performing option.  Fortunately jMonkeyEngine provides just such a format, j3o.</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this is actually a preconfigured version of the Netbeans IDE with a set of plugins and extensions to support jMonkeyEngine development.  This means in addition to the various jME tools you get a complete modern Java development environment, meaning code completion, project management, refactoring tools, debugging and more</a:t>
            </a:r>
            <a:endParaRPr sz="140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fd2be6b2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fd2be6b2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2ca8449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2ca84495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fd2be6b2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fd2be6b2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sz="1400">
                <a:latin typeface="Roboto"/>
                <a:ea typeface="Roboto"/>
                <a:cs typeface="Roboto"/>
                <a:sym typeface="Roboto"/>
              </a:rPr>
              <a:t>Hiero is a tool for creating bitmap fonts from system/ttf fonts</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The Particle Editor is a GUI tool for creating particle systems</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Overlap2D  A 2D level and UI editor for LibGDX games built over LibGDX</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GDX-Proto A 3D game engine built over LibGDX</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BDX Another 3D engine built over LibGDX, this one built over top of Blender as the world editor.</a:t>
            </a:r>
            <a:endParaRPr sz="1400">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25.jpg"/><Relationship Id="rId6" Type="http://schemas.openxmlformats.org/officeDocument/2006/relationships/image" Target="../media/image21.png"/><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0" Type="http://schemas.openxmlformats.org/officeDocument/2006/relationships/image" Target="../media/image28.jpg"/><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image" Target="../media/image36.jpg"/><Relationship Id="rId9" Type="http://schemas.openxmlformats.org/officeDocument/2006/relationships/image" Target="../media/image38.jpg"/><Relationship Id="rId5" Type="http://schemas.openxmlformats.org/officeDocument/2006/relationships/image" Target="../media/image29.png"/><Relationship Id="rId6" Type="http://schemas.openxmlformats.org/officeDocument/2006/relationships/image" Target="../media/image41.jpg"/><Relationship Id="rId7" Type="http://schemas.openxmlformats.org/officeDocument/2006/relationships/image" Target="../media/image30.jpg"/><Relationship Id="rId8" Type="http://schemas.openxmlformats.org/officeDocument/2006/relationships/image" Target="../media/image3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1.jpg"/><Relationship Id="rId4" Type="http://schemas.openxmlformats.org/officeDocument/2006/relationships/image" Target="../media/image3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5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0.jpg"/><Relationship Id="rId4" Type="http://schemas.openxmlformats.org/officeDocument/2006/relationships/image" Target="../media/image63.jpg"/><Relationship Id="rId5" Type="http://schemas.openxmlformats.org/officeDocument/2006/relationships/image" Target="../media/image55.png"/><Relationship Id="rId6" Type="http://schemas.openxmlformats.org/officeDocument/2006/relationships/image" Target="../media/image59.png"/><Relationship Id="rId7" Type="http://schemas.openxmlformats.org/officeDocument/2006/relationships/image" Target="../media/image6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8.gif"/><Relationship Id="rId4" Type="http://schemas.openxmlformats.org/officeDocument/2006/relationships/image" Target="../media/image4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0.gif"/><Relationship Id="rId4" Type="http://schemas.openxmlformats.org/officeDocument/2006/relationships/image" Target="../media/image52.gif"/><Relationship Id="rId5" Type="http://schemas.openxmlformats.org/officeDocument/2006/relationships/image" Target="../media/image5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9.png"/><Relationship Id="rId4" Type="http://schemas.openxmlformats.org/officeDocument/2006/relationships/image" Target="../media/image17.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gif"/><Relationship Id="rId4" Type="http://schemas.openxmlformats.org/officeDocument/2006/relationships/image" Target="../media/image26.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1" Type="http://schemas.openxmlformats.org/officeDocument/2006/relationships/image" Target="../media/image8.jpg"/><Relationship Id="rId10" Type="http://schemas.openxmlformats.org/officeDocument/2006/relationships/image" Target="../media/image14.jpg"/><Relationship Id="rId13" Type="http://schemas.openxmlformats.org/officeDocument/2006/relationships/image" Target="../media/image24.jpg"/><Relationship Id="rId12" Type="http://schemas.openxmlformats.org/officeDocument/2006/relationships/image" Target="../media/image22.jp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7.jpg"/><Relationship Id="rId9" Type="http://schemas.openxmlformats.org/officeDocument/2006/relationships/image" Target="../media/image65.jpg"/><Relationship Id="rId5" Type="http://schemas.openxmlformats.org/officeDocument/2006/relationships/image" Target="../media/image1.jpg"/><Relationship Id="rId6" Type="http://schemas.openxmlformats.org/officeDocument/2006/relationships/image" Target="../media/image15.jpg"/><Relationship Id="rId7" Type="http://schemas.openxmlformats.org/officeDocument/2006/relationships/image" Target="../media/image11.jpg"/><Relationship Id="rId8"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Java Game Development </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By </a:t>
            </a:r>
            <a:r>
              <a:rPr lang="en" sz="2400"/>
              <a:t>Support</a:t>
            </a:r>
            <a:r>
              <a:rPr lang="en" sz="2400"/>
              <a:t> Game Committee</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descr="https://www.gamefromscratch.com/image.axd?picture=image_thumb_1878.png" id="142" name="Google Shape;142;p22"/>
          <p:cNvPicPr preferRelativeResize="0"/>
          <p:nvPr/>
        </p:nvPicPr>
        <p:blipFill>
          <a:blip r:embed="rId3">
            <a:alphaModFix/>
          </a:blip>
          <a:stretch>
            <a:fillRect/>
          </a:stretch>
        </p:blipFill>
        <p:spPr>
          <a:xfrm>
            <a:off x="1716250" y="0"/>
            <a:ext cx="5711526" cy="5143500"/>
          </a:xfrm>
          <a:prstGeom prst="rect">
            <a:avLst/>
          </a:prstGeom>
          <a:noFill/>
          <a:ln>
            <a:noFill/>
          </a:ln>
        </p:spPr>
      </p:pic>
      <p:pic>
        <p:nvPicPr>
          <p:cNvPr descr="https://www.gamefromscratch.com/image.axd?picture=image_thumb_1877.png" id="143" name="Google Shape;143;p22"/>
          <p:cNvPicPr preferRelativeResize="0"/>
          <p:nvPr/>
        </p:nvPicPr>
        <p:blipFill>
          <a:blip r:embed="rId4">
            <a:alphaModFix/>
          </a:blip>
          <a:stretch>
            <a:fillRect/>
          </a:stretch>
        </p:blipFill>
        <p:spPr>
          <a:xfrm>
            <a:off x="1147763" y="0"/>
            <a:ext cx="6848475" cy="5143500"/>
          </a:xfrm>
          <a:prstGeom prst="rect">
            <a:avLst/>
          </a:prstGeom>
          <a:noFill/>
          <a:ln>
            <a:noFill/>
          </a:ln>
        </p:spPr>
      </p:pic>
      <p:pic>
        <p:nvPicPr>
          <p:cNvPr descr="https://raw.githubusercontent.com/jrenner/gdx-proto/master/img/fps-demo-screen2.jpg" id="144" name="Google Shape;144;p22"/>
          <p:cNvPicPr preferRelativeResize="0"/>
          <p:nvPr/>
        </p:nvPicPr>
        <p:blipFill>
          <a:blip r:embed="rId5">
            <a:alphaModFix/>
          </a:blip>
          <a:stretch>
            <a:fillRect/>
          </a:stretch>
        </p:blipFill>
        <p:spPr>
          <a:xfrm>
            <a:off x="589075" y="0"/>
            <a:ext cx="7965842" cy="5143500"/>
          </a:xfrm>
          <a:prstGeom prst="rect">
            <a:avLst/>
          </a:prstGeom>
          <a:noFill/>
          <a:ln>
            <a:noFill/>
          </a:ln>
        </p:spPr>
      </p:pic>
      <p:pic>
        <p:nvPicPr>
          <p:cNvPr descr="https://lh5.googleusercontent.com/-66Li4J9maL4/VP8ICZcGAxI/AAAAAAAABIo/Mth2R1Qo81w/w1038-h586-no/BlenderWithBDX2.png" id="145" name="Google Shape;145;p22"/>
          <p:cNvPicPr preferRelativeResize="0"/>
          <p:nvPr/>
        </p:nvPicPr>
        <p:blipFill>
          <a:blip r:embed="rId6">
            <a:alphaModFix/>
          </a:blip>
          <a:stretch>
            <a:fillRect/>
          </a:stretch>
        </p:blipFill>
        <p:spPr>
          <a:xfrm>
            <a:off x="496613" y="272153"/>
            <a:ext cx="8150800" cy="4599198"/>
          </a:xfrm>
          <a:prstGeom prst="rect">
            <a:avLst/>
          </a:prstGeom>
          <a:noFill/>
          <a:ln>
            <a:noFill/>
          </a:ln>
        </p:spPr>
      </p:pic>
      <p:pic>
        <p:nvPicPr>
          <p:cNvPr descr="https://www.gamefromscratch.com/image.axd?picture=image_thumb_1417.png" id="146" name="Google Shape;146;p22"/>
          <p:cNvPicPr preferRelativeResize="0"/>
          <p:nvPr/>
        </p:nvPicPr>
        <p:blipFill>
          <a:blip r:embed="rId7">
            <a:alphaModFix/>
          </a:blip>
          <a:stretch>
            <a:fillRect/>
          </a:stretch>
        </p:blipFill>
        <p:spPr>
          <a:xfrm>
            <a:off x="554388" y="370988"/>
            <a:ext cx="8035225" cy="440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LibGDX Game Examples</a:t>
            </a:r>
            <a:endParaRPr/>
          </a:p>
        </p:txBody>
      </p:sp>
      <p:pic>
        <p:nvPicPr>
          <p:cNvPr id="152" name="Google Shape;152;p23"/>
          <p:cNvPicPr preferRelativeResize="0"/>
          <p:nvPr/>
        </p:nvPicPr>
        <p:blipFill>
          <a:blip r:embed="rId3">
            <a:alphaModFix/>
          </a:blip>
          <a:stretch>
            <a:fillRect/>
          </a:stretch>
        </p:blipFill>
        <p:spPr>
          <a:xfrm>
            <a:off x="1595825" y="106201"/>
            <a:ext cx="5952349" cy="447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LWJGL </a:t>
            </a:r>
            <a:r>
              <a:rPr lang="en"/>
              <a:t>Game Examples</a:t>
            </a:r>
            <a:endParaRPr/>
          </a:p>
        </p:txBody>
      </p:sp>
      <p:pic>
        <p:nvPicPr>
          <p:cNvPr id="158" name="Google Shape;158;p24"/>
          <p:cNvPicPr preferRelativeResize="0"/>
          <p:nvPr/>
        </p:nvPicPr>
        <p:blipFill rotWithShape="1">
          <a:blip r:embed="rId3">
            <a:alphaModFix/>
          </a:blip>
          <a:srcRect b="13419" l="0" r="0" t="0"/>
          <a:stretch/>
        </p:blipFill>
        <p:spPr>
          <a:xfrm>
            <a:off x="205550" y="207800"/>
            <a:ext cx="4206824" cy="2046775"/>
          </a:xfrm>
          <a:prstGeom prst="rect">
            <a:avLst/>
          </a:prstGeom>
          <a:noFill/>
          <a:ln>
            <a:noFill/>
          </a:ln>
        </p:spPr>
      </p:pic>
      <p:pic>
        <p:nvPicPr>
          <p:cNvPr id="159" name="Google Shape;159;p24"/>
          <p:cNvPicPr preferRelativeResize="0"/>
          <p:nvPr/>
        </p:nvPicPr>
        <p:blipFill rotWithShape="1">
          <a:blip r:embed="rId4">
            <a:alphaModFix/>
          </a:blip>
          <a:srcRect b="16241" l="0" r="0" t="6197"/>
          <a:stretch/>
        </p:blipFill>
        <p:spPr>
          <a:xfrm>
            <a:off x="4637025" y="207800"/>
            <a:ext cx="4206826" cy="1835368"/>
          </a:xfrm>
          <a:prstGeom prst="rect">
            <a:avLst/>
          </a:prstGeom>
          <a:noFill/>
          <a:ln>
            <a:noFill/>
          </a:ln>
        </p:spPr>
      </p:pic>
      <p:pic>
        <p:nvPicPr>
          <p:cNvPr id="160" name="Google Shape;160;p24"/>
          <p:cNvPicPr preferRelativeResize="0"/>
          <p:nvPr/>
        </p:nvPicPr>
        <p:blipFill>
          <a:blip r:embed="rId5">
            <a:alphaModFix/>
          </a:blip>
          <a:stretch>
            <a:fillRect/>
          </a:stretch>
        </p:blipFill>
        <p:spPr>
          <a:xfrm>
            <a:off x="205550" y="2253850"/>
            <a:ext cx="4204613" cy="2363950"/>
          </a:xfrm>
          <a:prstGeom prst="rect">
            <a:avLst/>
          </a:prstGeom>
          <a:noFill/>
          <a:ln>
            <a:noFill/>
          </a:ln>
        </p:spPr>
      </p:pic>
      <p:pic>
        <p:nvPicPr>
          <p:cNvPr id="161" name="Google Shape;161;p24"/>
          <p:cNvPicPr preferRelativeResize="0"/>
          <p:nvPr/>
        </p:nvPicPr>
        <p:blipFill>
          <a:blip r:embed="rId6">
            <a:alphaModFix/>
          </a:blip>
          <a:stretch>
            <a:fillRect/>
          </a:stretch>
        </p:blipFill>
        <p:spPr>
          <a:xfrm>
            <a:off x="4637025" y="2043174"/>
            <a:ext cx="4202602" cy="2363951"/>
          </a:xfrm>
          <a:prstGeom prst="rect">
            <a:avLst/>
          </a:prstGeom>
          <a:noFill/>
          <a:ln>
            <a:noFill/>
          </a:ln>
        </p:spPr>
      </p:pic>
      <p:pic>
        <p:nvPicPr>
          <p:cNvPr id="162" name="Google Shape;162;p24"/>
          <p:cNvPicPr preferRelativeResize="0"/>
          <p:nvPr/>
        </p:nvPicPr>
        <p:blipFill>
          <a:blip r:embed="rId7">
            <a:alphaModFix/>
          </a:blip>
          <a:stretch>
            <a:fillRect/>
          </a:stretch>
        </p:blipFill>
        <p:spPr>
          <a:xfrm>
            <a:off x="4637025" y="2043174"/>
            <a:ext cx="4202602" cy="2363951"/>
          </a:xfrm>
          <a:prstGeom prst="rect">
            <a:avLst/>
          </a:prstGeom>
          <a:noFill/>
          <a:ln>
            <a:noFill/>
          </a:ln>
        </p:spPr>
      </p:pic>
      <p:pic>
        <p:nvPicPr>
          <p:cNvPr id="163" name="Google Shape;163;p24"/>
          <p:cNvPicPr preferRelativeResize="0"/>
          <p:nvPr/>
        </p:nvPicPr>
        <p:blipFill>
          <a:blip r:embed="rId8">
            <a:alphaModFix/>
          </a:blip>
          <a:stretch>
            <a:fillRect/>
          </a:stretch>
        </p:blipFill>
        <p:spPr>
          <a:xfrm>
            <a:off x="4637050" y="2043177"/>
            <a:ext cx="4202576" cy="2363954"/>
          </a:xfrm>
          <a:prstGeom prst="rect">
            <a:avLst/>
          </a:prstGeom>
          <a:noFill/>
          <a:ln>
            <a:noFill/>
          </a:ln>
        </p:spPr>
      </p:pic>
      <p:pic>
        <p:nvPicPr>
          <p:cNvPr id="164" name="Google Shape;164;p24"/>
          <p:cNvPicPr preferRelativeResize="0"/>
          <p:nvPr/>
        </p:nvPicPr>
        <p:blipFill>
          <a:blip r:embed="rId9">
            <a:alphaModFix/>
          </a:blip>
          <a:stretch>
            <a:fillRect/>
          </a:stretch>
        </p:blipFill>
        <p:spPr>
          <a:xfrm>
            <a:off x="205550" y="2254570"/>
            <a:ext cx="4202573" cy="2363955"/>
          </a:xfrm>
          <a:prstGeom prst="rect">
            <a:avLst/>
          </a:prstGeom>
          <a:noFill/>
          <a:ln>
            <a:noFill/>
          </a:ln>
        </p:spPr>
      </p:pic>
      <p:pic>
        <p:nvPicPr>
          <p:cNvPr id="165" name="Google Shape;165;p24"/>
          <p:cNvPicPr preferRelativeResize="0"/>
          <p:nvPr/>
        </p:nvPicPr>
        <p:blipFill>
          <a:blip r:embed="rId10">
            <a:alphaModFix/>
          </a:blip>
          <a:stretch>
            <a:fillRect/>
          </a:stretch>
        </p:blipFill>
        <p:spPr>
          <a:xfrm>
            <a:off x="205550" y="2254575"/>
            <a:ext cx="4202568" cy="236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490250" y="488250"/>
            <a:ext cx="84174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Common Game Development Concepts in Game Engines &amp; Game Libraries </a:t>
            </a:r>
            <a:endParaRPr sz="3600"/>
          </a:p>
          <a:p>
            <a:pPr indent="0" lvl="0" marL="0" rtl="0" algn="ctr">
              <a:spcBef>
                <a:spcPts val="0"/>
              </a:spcBef>
              <a:spcAft>
                <a:spcPts val="0"/>
              </a:spcAft>
              <a:buNone/>
            </a:pPr>
            <a:r>
              <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460950" y="335825"/>
            <a:ext cx="8222100" cy="9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Game Loooooop</a:t>
            </a:r>
            <a:endParaRPr sz="4800"/>
          </a:p>
        </p:txBody>
      </p:sp>
      <p:sp>
        <p:nvSpPr>
          <p:cNvPr id="176" name="Google Shape;176;p26"/>
          <p:cNvSpPr txBox="1"/>
          <p:nvPr>
            <p:ph idx="1" type="body"/>
          </p:nvPr>
        </p:nvSpPr>
        <p:spPr>
          <a:xfrm>
            <a:off x="460950" y="2884550"/>
            <a:ext cx="2761200" cy="186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while (true)</a:t>
            </a:r>
            <a:endParaRPr sz="1800"/>
          </a:p>
          <a:p>
            <a:pPr indent="0" lvl="0" marL="0" rtl="0" algn="l">
              <a:lnSpc>
                <a:spcPct val="100000"/>
              </a:lnSpc>
              <a:spcBef>
                <a:spcPts val="0"/>
              </a:spcBef>
              <a:spcAft>
                <a:spcPts val="0"/>
              </a:spcAft>
              <a:buNone/>
            </a:pPr>
            <a:r>
              <a:rPr lang="en" sz="1800"/>
              <a:t>{</a:t>
            </a:r>
            <a:endParaRPr sz="1800"/>
          </a:p>
          <a:p>
            <a:pPr indent="0" lvl="0" marL="0" rtl="0" algn="l">
              <a:lnSpc>
                <a:spcPct val="100000"/>
              </a:lnSpc>
              <a:spcBef>
                <a:spcPts val="0"/>
              </a:spcBef>
              <a:spcAft>
                <a:spcPts val="0"/>
              </a:spcAft>
              <a:buNone/>
            </a:pPr>
            <a:r>
              <a:rPr lang="en" sz="1800"/>
              <a:t> processInput();</a:t>
            </a:r>
            <a:endParaRPr sz="1800"/>
          </a:p>
          <a:p>
            <a:pPr indent="0" lvl="0" marL="0" rtl="0" algn="l">
              <a:lnSpc>
                <a:spcPct val="100000"/>
              </a:lnSpc>
              <a:spcBef>
                <a:spcPts val="0"/>
              </a:spcBef>
              <a:spcAft>
                <a:spcPts val="0"/>
              </a:spcAft>
              <a:buNone/>
            </a:pPr>
            <a:r>
              <a:rPr lang="en" sz="1800"/>
              <a:t>  update();</a:t>
            </a:r>
            <a:endParaRPr sz="1800"/>
          </a:p>
          <a:p>
            <a:pPr indent="0" lvl="0" marL="0" rtl="0" algn="l">
              <a:lnSpc>
                <a:spcPct val="100000"/>
              </a:lnSpc>
              <a:spcBef>
                <a:spcPts val="0"/>
              </a:spcBef>
              <a:spcAft>
                <a:spcPts val="0"/>
              </a:spcAft>
              <a:buNone/>
            </a:pPr>
            <a:r>
              <a:rPr lang="en" sz="1800"/>
              <a:t>  render();</a:t>
            </a:r>
            <a:endParaRPr sz="1800"/>
          </a:p>
          <a:p>
            <a:pPr indent="0" lvl="0" marL="0" rtl="0" algn="l">
              <a:lnSpc>
                <a:spcPct val="100000"/>
              </a:lnSpc>
              <a:spcBef>
                <a:spcPts val="0"/>
              </a:spcBef>
              <a:spcAft>
                <a:spcPts val="0"/>
              </a:spcAft>
              <a:buNone/>
            </a:pPr>
            <a:r>
              <a:rPr lang="en" sz="1800"/>
              <a:t>}</a:t>
            </a:r>
            <a:endParaRPr sz="1800"/>
          </a:p>
          <a:p>
            <a:pPr indent="0" lvl="0" marL="0" rtl="0" algn="l">
              <a:spcBef>
                <a:spcPts val="0"/>
              </a:spcBef>
              <a:spcAft>
                <a:spcPts val="1600"/>
              </a:spcAft>
              <a:buNone/>
            </a:pPr>
            <a:r>
              <a:t/>
            </a:r>
            <a:endParaRPr sz="2400"/>
          </a:p>
        </p:txBody>
      </p:sp>
      <p:sp>
        <p:nvSpPr>
          <p:cNvPr id="177" name="Google Shape;177;p26"/>
          <p:cNvSpPr txBox="1"/>
          <p:nvPr>
            <p:ph idx="1" type="body"/>
          </p:nvPr>
        </p:nvSpPr>
        <p:spPr>
          <a:xfrm>
            <a:off x="3586050" y="2061650"/>
            <a:ext cx="5427900" cy="268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while (true)</a:t>
            </a:r>
            <a:endParaRPr sz="1800"/>
          </a:p>
          <a:p>
            <a:pPr indent="0" lvl="0" marL="0" rtl="0" algn="l">
              <a:lnSpc>
                <a:spcPct val="100000"/>
              </a:lnSpc>
              <a:spcBef>
                <a:spcPts val="0"/>
              </a:spcBef>
              <a:spcAft>
                <a:spcPts val="0"/>
              </a:spcAft>
              <a:buNone/>
            </a:pPr>
            <a:r>
              <a:rPr lang="en" sz="1800"/>
              <a:t>{</a:t>
            </a:r>
            <a:endParaRPr sz="1800"/>
          </a:p>
          <a:p>
            <a:pPr indent="0" lvl="0" marL="0" rtl="0" algn="l">
              <a:lnSpc>
                <a:spcPct val="100000"/>
              </a:lnSpc>
              <a:spcBef>
                <a:spcPts val="0"/>
              </a:spcBef>
              <a:spcAft>
                <a:spcPts val="0"/>
              </a:spcAft>
              <a:buNone/>
            </a:pPr>
            <a:r>
              <a:rPr lang="en" sz="1800"/>
              <a:t>  double start = getCurrentTime();</a:t>
            </a:r>
            <a:endParaRPr sz="1800"/>
          </a:p>
          <a:p>
            <a:pPr indent="0" lvl="0" marL="0" rtl="0" algn="l">
              <a:lnSpc>
                <a:spcPct val="100000"/>
              </a:lnSpc>
              <a:spcBef>
                <a:spcPts val="0"/>
              </a:spcBef>
              <a:spcAft>
                <a:spcPts val="0"/>
              </a:spcAft>
              <a:buNone/>
            </a:pPr>
            <a:r>
              <a:rPr lang="en" sz="1800"/>
              <a:t>  processInput();</a:t>
            </a:r>
            <a:endParaRPr sz="1800"/>
          </a:p>
          <a:p>
            <a:pPr indent="0" lvl="0" marL="0" rtl="0" algn="l">
              <a:lnSpc>
                <a:spcPct val="100000"/>
              </a:lnSpc>
              <a:spcBef>
                <a:spcPts val="0"/>
              </a:spcBef>
              <a:spcAft>
                <a:spcPts val="0"/>
              </a:spcAft>
              <a:buNone/>
            </a:pPr>
            <a:r>
              <a:rPr lang="en" sz="1800"/>
              <a:t>  update();</a:t>
            </a:r>
            <a:endParaRPr sz="1800"/>
          </a:p>
          <a:p>
            <a:pPr indent="0" lvl="0" marL="0" rtl="0" algn="l">
              <a:lnSpc>
                <a:spcPct val="100000"/>
              </a:lnSpc>
              <a:spcBef>
                <a:spcPts val="0"/>
              </a:spcBef>
              <a:spcAft>
                <a:spcPts val="0"/>
              </a:spcAft>
              <a:buNone/>
            </a:pPr>
            <a:r>
              <a:rPr lang="en" sz="1800"/>
              <a:t>  render();</a:t>
            </a:r>
            <a:endParaRPr sz="1800"/>
          </a:p>
          <a:p>
            <a:pPr indent="0" lvl="0" marL="0" rtl="0" algn="l">
              <a:lnSpc>
                <a:spcPct val="100000"/>
              </a:lnSpc>
              <a:spcBef>
                <a:spcPts val="0"/>
              </a:spcBef>
              <a:spcAft>
                <a:spcPts val="0"/>
              </a:spcAft>
              <a:buNone/>
            </a:pPr>
            <a:r>
              <a:rPr lang="en" sz="1800"/>
              <a:t>  </a:t>
            </a:r>
            <a:endParaRPr sz="1800"/>
          </a:p>
          <a:p>
            <a:pPr indent="0" lvl="0" marL="0" rtl="0" algn="l">
              <a:lnSpc>
                <a:spcPct val="100000"/>
              </a:lnSpc>
              <a:spcBef>
                <a:spcPts val="0"/>
              </a:spcBef>
              <a:spcAft>
                <a:spcPts val="0"/>
              </a:spcAft>
              <a:buNone/>
            </a:pPr>
            <a:r>
              <a:rPr lang="en" sz="1800"/>
              <a:t>  sleep(start + MS_PER_FRAME - getCurrentTime());</a:t>
            </a:r>
            <a:endParaRPr sz="1800"/>
          </a:p>
          <a:p>
            <a:pPr indent="0" lvl="0" marL="0" rtl="0" algn="l">
              <a:lnSpc>
                <a:spcPct val="100000"/>
              </a:lnSpc>
              <a:spcBef>
                <a:spcPts val="0"/>
              </a:spcBef>
              <a:spcAft>
                <a:spcPts val="0"/>
              </a:spcAft>
              <a:buNone/>
            </a:pPr>
            <a:r>
              <a:rPr lang="en" sz="1800"/>
              <a:t>}</a:t>
            </a:r>
            <a:endParaRPr sz="1800"/>
          </a:p>
          <a:p>
            <a:pPr indent="0" lvl="0" marL="0" rtl="0" algn="l">
              <a:lnSpc>
                <a:spcPct val="100000"/>
              </a:lnSpc>
              <a:spcBef>
                <a:spcPts val="0"/>
              </a:spcBef>
              <a:spcAft>
                <a:spcPts val="0"/>
              </a:spcAft>
              <a:buNone/>
            </a:pPr>
            <a:r>
              <a:t/>
            </a:r>
            <a:endParaRPr sz="2400"/>
          </a:p>
          <a:p>
            <a:pPr indent="0" lvl="0" marL="0" rtl="0" algn="l">
              <a:spcBef>
                <a:spcPts val="0"/>
              </a:spcBef>
              <a:spcAft>
                <a:spcPts val="1600"/>
              </a:spcAft>
              <a:buNone/>
            </a:pPr>
            <a:r>
              <a:t/>
            </a:r>
            <a:endParaRPr/>
          </a:p>
        </p:txBody>
      </p:sp>
      <p:sp>
        <p:nvSpPr>
          <p:cNvPr id="178" name="Google Shape;178;p26"/>
          <p:cNvSpPr txBox="1"/>
          <p:nvPr>
            <p:ph idx="2" type="body"/>
          </p:nvPr>
        </p:nvSpPr>
        <p:spPr>
          <a:xfrm>
            <a:off x="460950" y="1838250"/>
            <a:ext cx="3125100" cy="892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Initialize, Update and Draw</a:t>
            </a:r>
            <a:endParaRPr/>
          </a:p>
          <a:p>
            <a:pPr indent="-317500" lvl="0" marL="457200" rtl="0" algn="l">
              <a:lnSpc>
                <a:spcPct val="100000"/>
              </a:lnSpc>
              <a:spcBef>
                <a:spcPts val="0"/>
              </a:spcBef>
              <a:spcAft>
                <a:spcPts val="0"/>
              </a:spcAft>
              <a:buSzPts val="1400"/>
              <a:buChar char="●"/>
            </a:pPr>
            <a:r>
              <a:rPr lang="en"/>
              <a:t>Update Entities Within the Game</a:t>
            </a:r>
            <a:endParaRPr/>
          </a:p>
          <a:p>
            <a:pPr indent="-317500" lvl="0" marL="457200" rtl="0" algn="l">
              <a:lnSpc>
                <a:spcPct val="100000"/>
              </a:lnSpc>
              <a:spcBef>
                <a:spcPts val="0"/>
              </a:spcBef>
              <a:spcAft>
                <a:spcPts val="0"/>
              </a:spcAft>
              <a:buSzPts val="1400"/>
              <a:buChar char="●"/>
            </a:pPr>
            <a:r>
              <a:rPr lang="en"/>
              <a:t>Frames per second</a:t>
            </a:r>
            <a:endParaRPr/>
          </a:p>
        </p:txBody>
      </p:sp>
      <p:pic>
        <p:nvPicPr>
          <p:cNvPr descr="https://gameprogrammingpatterns.com/images/game-loop-simple.png" id="179" name="Google Shape;179;p26"/>
          <p:cNvPicPr preferRelativeResize="0"/>
          <p:nvPr/>
        </p:nvPicPr>
        <p:blipFill>
          <a:blip r:embed="rId3">
            <a:alphaModFix/>
          </a:blip>
          <a:stretch>
            <a:fillRect/>
          </a:stretch>
        </p:blipFill>
        <p:spPr>
          <a:xfrm>
            <a:off x="295550" y="1893750"/>
            <a:ext cx="8552899" cy="291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descr="https://cdn.tutsplus.com/gamedev/authors/legacy/PotHix/2012/11/19/Game%20loop%20-%20State%20machine.jpg" id="184" name="Google Shape;184;p27"/>
          <p:cNvPicPr preferRelativeResize="0"/>
          <p:nvPr/>
        </p:nvPicPr>
        <p:blipFill>
          <a:blip r:embed="rId3">
            <a:alphaModFix/>
          </a:blip>
          <a:stretch>
            <a:fillRect/>
          </a:stretch>
        </p:blipFill>
        <p:spPr>
          <a:xfrm>
            <a:off x="609600" y="776275"/>
            <a:ext cx="7924800" cy="3590925"/>
          </a:xfrm>
          <a:prstGeom prst="rect">
            <a:avLst/>
          </a:prstGeom>
          <a:noFill/>
          <a:ln>
            <a:noFill/>
          </a:ln>
        </p:spPr>
      </p:pic>
      <p:pic>
        <p:nvPicPr>
          <p:cNvPr descr="https://cdn.tutsplus.com/gamedev/authors/legacy/PotHix/2012/11/25/Game%20loop%20-%20Interacting%20with%20entities%20(1).jpg" id="185" name="Google Shape;185;p27"/>
          <p:cNvPicPr preferRelativeResize="0"/>
          <p:nvPr/>
        </p:nvPicPr>
        <p:blipFill>
          <a:blip r:embed="rId4">
            <a:alphaModFix/>
          </a:blip>
          <a:stretch>
            <a:fillRect/>
          </a:stretch>
        </p:blipFill>
        <p:spPr>
          <a:xfrm>
            <a:off x="733425" y="981050"/>
            <a:ext cx="7677150" cy="318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460950" y="47125"/>
            <a:ext cx="8244900" cy="15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Transformations, coordinate systems &amp; Vector Math</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p:txBody>
      </p:sp>
      <p:pic>
        <p:nvPicPr>
          <p:cNvPr descr="https://wiki.jmonkeyengine.org/jme3/intermediate/coordinate-system.png" id="191" name="Google Shape;191;p28"/>
          <p:cNvPicPr preferRelativeResize="0"/>
          <p:nvPr/>
        </p:nvPicPr>
        <p:blipFill>
          <a:blip r:embed="rId3">
            <a:alphaModFix/>
          </a:blip>
          <a:stretch>
            <a:fillRect/>
          </a:stretch>
        </p:blipFill>
        <p:spPr>
          <a:xfrm>
            <a:off x="460950" y="1855488"/>
            <a:ext cx="3432775" cy="3068362"/>
          </a:xfrm>
          <a:prstGeom prst="rect">
            <a:avLst/>
          </a:prstGeom>
          <a:noFill/>
          <a:ln>
            <a:noFill/>
          </a:ln>
        </p:spPr>
      </p:pic>
      <p:pic>
        <p:nvPicPr>
          <p:cNvPr descr="https://uploads.gamedev.net/monthly_03_2013/ccs-5-0-31676700-1363537994.png" id="192" name="Google Shape;192;p28"/>
          <p:cNvPicPr preferRelativeResize="0"/>
          <p:nvPr/>
        </p:nvPicPr>
        <p:blipFill>
          <a:blip r:embed="rId4">
            <a:alphaModFix/>
          </a:blip>
          <a:stretch>
            <a:fillRect/>
          </a:stretch>
        </p:blipFill>
        <p:spPr>
          <a:xfrm>
            <a:off x="5392575" y="1855500"/>
            <a:ext cx="3313272" cy="306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descr="https://uploads.gamedev.net/monthly_03_2013/ccs-208401-0-83041100-1363380057.png" id="197" name="Google Shape;197;p29"/>
          <p:cNvPicPr preferRelativeResize="0"/>
          <p:nvPr/>
        </p:nvPicPr>
        <p:blipFill>
          <a:blip r:embed="rId3">
            <a:alphaModFix/>
          </a:blip>
          <a:stretch>
            <a:fillRect/>
          </a:stretch>
        </p:blipFill>
        <p:spPr>
          <a:xfrm>
            <a:off x="429238" y="564863"/>
            <a:ext cx="8285526" cy="1533525"/>
          </a:xfrm>
          <a:prstGeom prst="rect">
            <a:avLst/>
          </a:prstGeom>
          <a:noFill/>
          <a:ln>
            <a:noFill/>
          </a:ln>
        </p:spPr>
      </p:pic>
      <p:pic>
        <p:nvPicPr>
          <p:cNvPr descr="https://uploads.gamedev.net/monthly_03_2013/ccs-208401-0-87770400-1363385231.png" id="198" name="Google Shape;198;p29"/>
          <p:cNvPicPr preferRelativeResize="0"/>
          <p:nvPr/>
        </p:nvPicPr>
        <p:blipFill>
          <a:blip r:embed="rId4">
            <a:alphaModFix/>
          </a:blip>
          <a:stretch>
            <a:fillRect/>
          </a:stretch>
        </p:blipFill>
        <p:spPr>
          <a:xfrm>
            <a:off x="2064513" y="2319338"/>
            <a:ext cx="3824350" cy="2259300"/>
          </a:xfrm>
          <a:prstGeom prst="rect">
            <a:avLst/>
          </a:prstGeom>
          <a:noFill/>
          <a:ln>
            <a:noFill/>
          </a:ln>
        </p:spPr>
      </p:pic>
      <p:pic>
        <p:nvPicPr>
          <p:cNvPr descr="https://uploads.gamedev.net/monthly_03_2013/ccs-208401-0-41739700-1363382913.png" id="199" name="Google Shape;199;p29"/>
          <p:cNvPicPr preferRelativeResize="0"/>
          <p:nvPr/>
        </p:nvPicPr>
        <p:blipFill>
          <a:blip r:embed="rId5">
            <a:alphaModFix/>
          </a:blip>
          <a:stretch>
            <a:fillRect/>
          </a:stretch>
        </p:blipFill>
        <p:spPr>
          <a:xfrm>
            <a:off x="429238" y="2319338"/>
            <a:ext cx="1400175" cy="1019175"/>
          </a:xfrm>
          <a:prstGeom prst="rect">
            <a:avLst/>
          </a:prstGeom>
          <a:noFill/>
          <a:ln>
            <a:noFill/>
          </a:ln>
        </p:spPr>
      </p:pic>
      <p:pic>
        <p:nvPicPr>
          <p:cNvPr descr="https://uploads.gamedev.net/monthly_03_2013/ccs-208401-0-49532000-1363382936.png" id="200" name="Google Shape;200;p29"/>
          <p:cNvPicPr preferRelativeResize="0"/>
          <p:nvPr/>
        </p:nvPicPr>
        <p:blipFill>
          <a:blip r:embed="rId6">
            <a:alphaModFix/>
          </a:blip>
          <a:stretch>
            <a:fillRect/>
          </a:stretch>
        </p:blipFill>
        <p:spPr>
          <a:xfrm>
            <a:off x="429238" y="3559463"/>
            <a:ext cx="1400175" cy="1019175"/>
          </a:xfrm>
          <a:prstGeom prst="rect">
            <a:avLst/>
          </a:prstGeom>
          <a:noFill/>
          <a:ln>
            <a:noFill/>
          </a:ln>
        </p:spPr>
      </p:pic>
      <p:pic>
        <p:nvPicPr>
          <p:cNvPr descr="https://uploads.gamedev.net/monthly_03_2013/ccs-208401-0-45315200-1363449309.png" id="201" name="Google Shape;201;p29"/>
          <p:cNvPicPr preferRelativeResize="0"/>
          <p:nvPr/>
        </p:nvPicPr>
        <p:blipFill>
          <a:blip r:embed="rId7">
            <a:alphaModFix/>
          </a:blip>
          <a:stretch>
            <a:fillRect/>
          </a:stretch>
        </p:blipFill>
        <p:spPr>
          <a:xfrm>
            <a:off x="6123963" y="2319338"/>
            <a:ext cx="2590800" cy="2259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460950" y="515550"/>
            <a:ext cx="8222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and Render Pipeline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https://upload.wikimedia.org/wikipedia/commons/f/fb/Dolphin_triangle_mesh.png" id="207" name="Google Shape;207;p30"/>
          <p:cNvPicPr preferRelativeResize="0"/>
          <p:nvPr/>
        </p:nvPicPr>
        <p:blipFill>
          <a:blip r:embed="rId3">
            <a:alphaModFix/>
          </a:blip>
          <a:stretch>
            <a:fillRect/>
          </a:stretch>
        </p:blipFill>
        <p:spPr>
          <a:xfrm>
            <a:off x="3583450" y="1822225"/>
            <a:ext cx="5110550" cy="3151775"/>
          </a:xfrm>
          <a:prstGeom prst="rect">
            <a:avLst/>
          </a:prstGeom>
          <a:noFill/>
          <a:ln>
            <a:noFill/>
          </a:ln>
        </p:spPr>
      </p:pic>
      <p:pic>
        <p:nvPicPr>
          <p:cNvPr descr="https://lwjglgamedev.gitbooks.io/3d-game-development-with-lwjgl/content/chapter04/rendering_pipeline_2.png" id="208" name="Google Shape;208;p30"/>
          <p:cNvPicPr preferRelativeResize="0"/>
          <p:nvPr/>
        </p:nvPicPr>
        <p:blipFill>
          <a:blip r:embed="rId4">
            <a:alphaModFix/>
          </a:blip>
          <a:stretch>
            <a:fillRect/>
          </a:stretch>
        </p:blipFill>
        <p:spPr>
          <a:xfrm>
            <a:off x="460950" y="1822225"/>
            <a:ext cx="2608366" cy="3151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460950" y="515550"/>
            <a:ext cx="8222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Animations and Character Rigging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https://wiki.jmonkeyengine.org/wp-uploads/blenderswordsman.png" id="214" name="Google Shape;214;p31"/>
          <p:cNvPicPr preferRelativeResize="0"/>
          <p:nvPr/>
        </p:nvPicPr>
        <p:blipFill>
          <a:blip r:embed="rId3">
            <a:alphaModFix/>
          </a:blip>
          <a:stretch>
            <a:fillRect/>
          </a:stretch>
        </p:blipFill>
        <p:spPr>
          <a:xfrm>
            <a:off x="4720550" y="1957613"/>
            <a:ext cx="3714750" cy="2886075"/>
          </a:xfrm>
          <a:prstGeom prst="rect">
            <a:avLst/>
          </a:prstGeom>
          <a:noFill/>
          <a:ln>
            <a:noFill/>
          </a:ln>
        </p:spPr>
      </p:pic>
      <p:sp>
        <p:nvSpPr>
          <p:cNvPr id="215" name="Google Shape;215;p31"/>
          <p:cNvSpPr txBox="1"/>
          <p:nvPr/>
        </p:nvSpPr>
        <p:spPr>
          <a:xfrm>
            <a:off x="460950" y="2019138"/>
            <a:ext cx="3517500" cy="2635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666666"/>
              </a:buClr>
              <a:buSzPts val="2400"/>
              <a:buFont typeface="Roboto"/>
              <a:buChar char="●"/>
            </a:pPr>
            <a:r>
              <a:rPr lang="en" sz="2400">
                <a:solidFill>
                  <a:srgbClr val="666666"/>
                </a:solidFill>
                <a:latin typeface="Roboto"/>
                <a:ea typeface="Roboto"/>
                <a:cs typeface="Roboto"/>
                <a:sym typeface="Roboto"/>
              </a:rPr>
              <a:t>Animation clip</a:t>
            </a:r>
            <a:endParaRPr sz="2400">
              <a:solidFill>
                <a:srgbClr val="666666"/>
              </a:solidFill>
              <a:latin typeface="Roboto"/>
              <a:ea typeface="Roboto"/>
              <a:cs typeface="Roboto"/>
              <a:sym typeface="Roboto"/>
            </a:endParaRPr>
          </a:p>
          <a:p>
            <a:pPr indent="-381000" lvl="0" marL="457200" rtl="0" algn="l">
              <a:spcBef>
                <a:spcPts val="0"/>
              </a:spcBef>
              <a:spcAft>
                <a:spcPts val="0"/>
              </a:spcAft>
              <a:buClr>
                <a:srgbClr val="666666"/>
              </a:buClr>
              <a:buSzPts val="2400"/>
              <a:buFont typeface="Roboto"/>
              <a:buChar char="●"/>
            </a:pPr>
            <a:r>
              <a:rPr lang="en" sz="2400">
                <a:solidFill>
                  <a:srgbClr val="666666"/>
                </a:solidFill>
                <a:latin typeface="Roboto"/>
                <a:ea typeface="Roboto"/>
                <a:cs typeface="Roboto"/>
                <a:sym typeface="Roboto"/>
              </a:rPr>
              <a:t>Interpolation</a:t>
            </a:r>
            <a:endParaRPr sz="2400">
              <a:solidFill>
                <a:srgbClr val="666666"/>
              </a:solidFill>
              <a:latin typeface="Roboto"/>
              <a:ea typeface="Roboto"/>
              <a:cs typeface="Roboto"/>
              <a:sym typeface="Roboto"/>
            </a:endParaRPr>
          </a:p>
          <a:p>
            <a:pPr indent="-381000" lvl="0" marL="457200" rtl="0" algn="l">
              <a:spcBef>
                <a:spcPts val="0"/>
              </a:spcBef>
              <a:spcAft>
                <a:spcPts val="0"/>
              </a:spcAft>
              <a:buClr>
                <a:srgbClr val="666666"/>
              </a:buClr>
              <a:buSzPts val="2400"/>
              <a:buFont typeface="Roboto"/>
              <a:buChar char="●"/>
            </a:pPr>
            <a:r>
              <a:rPr lang="en" sz="2400">
                <a:solidFill>
                  <a:srgbClr val="666666"/>
                </a:solidFill>
                <a:latin typeface="Roboto"/>
                <a:ea typeface="Roboto"/>
                <a:cs typeface="Roboto"/>
                <a:sym typeface="Roboto"/>
              </a:rPr>
              <a:t>key poses/frames</a:t>
            </a:r>
            <a:endParaRPr sz="2400">
              <a:solidFill>
                <a:srgbClr val="666666"/>
              </a:solidFill>
              <a:latin typeface="Roboto"/>
              <a:ea typeface="Roboto"/>
              <a:cs typeface="Roboto"/>
              <a:sym typeface="Roboto"/>
            </a:endParaRPr>
          </a:p>
          <a:p>
            <a:pPr indent="-381000" lvl="0" marL="457200" rtl="0" algn="l">
              <a:spcBef>
                <a:spcPts val="0"/>
              </a:spcBef>
              <a:spcAft>
                <a:spcPts val="0"/>
              </a:spcAft>
              <a:buClr>
                <a:srgbClr val="666666"/>
              </a:buClr>
              <a:buSzPts val="2400"/>
              <a:buFont typeface="Roboto"/>
              <a:buChar char="●"/>
            </a:pPr>
            <a:r>
              <a:rPr lang="en" sz="2400">
                <a:solidFill>
                  <a:srgbClr val="666666"/>
                </a:solidFill>
                <a:latin typeface="Roboto"/>
                <a:ea typeface="Roboto"/>
                <a:cs typeface="Roboto"/>
                <a:sym typeface="Roboto"/>
              </a:rPr>
              <a:t>Fbx model format</a:t>
            </a:r>
            <a:endParaRPr sz="2400">
              <a:solidFill>
                <a:srgbClr val="666666"/>
              </a:solidFill>
              <a:latin typeface="Roboto"/>
              <a:ea typeface="Roboto"/>
              <a:cs typeface="Roboto"/>
              <a:sym typeface="Roboto"/>
            </a:endParaRPr>
          </a:p>
          <a:p>
            <a:pPr indent="-381000" lvl="0" marL="457200" rtl="0" algn="l">
              <a:spcBef>
                <a:spcPts val="0"/>
              </a:spcBef>
              <a:spcAft>
                <a:spcPts val="0"/>
              </a:spcAft>
              <a:buClr>
                <a:srgbClr val="666666"/>
              </a:buClr>
              <a:buSzPts val="2400"/>
              <a:buFont typeface="Roboto"/>
              <a:buChar char="●"/>
            </a:pPr>
            <a:r>
              <a:rPr lang="en" sz="2400">
                <a:solidFill>
                  <a:srgbClr val="666666"/>
                </a:solidFill>
                <a:latin typeface="Roboto"/>
                <a:ea typeface="Roboto"/>
                <a:cs typeface="Roboto"/>
                <a:sym typeface="Roboto"/>
              </a:rPr>
              <a:t>Rigging &amp; T-Pose</a:t>
            </a:r>
            <a:endParaRPr sz="2400">
              <a:solidFill>
                <a:srgbClr val="666666"/>
              </a:solidFill>
              <a:latin typeface="Roboto"/>
              <a:ea typeface="Roboto"/>
              <a:cs typeface="Roboto"/>
              <a:sym typeface="Roboto"/>
            </a:endParaRPr>
          </a:p>
          <a:p>
            <a:pPr indent="0" lvl="0" marL="457200" rtl="0" algn="l">
              <a:spcBef>
                <a:spcPts val="0"/>
              </a:spcBef>
              <a:spcAft>
                <a:spcPts val="0"/>
              </a:spcAft>
              <a:buNone/>
            </a:pPr>
            <a:r>
              <a:t/>
            </a:r>
            <a:endParaRPr sz="2400">
              <a:solidFill>
                <a:srgbClr val="666666"/>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 am i ?</a:t>
            </a:r>
            <a:endParaRPr/>
          </a:p>
        </p:txBody>
      </p:sp>
      <p:sp>
        <p:nvSpPr>
          <p:cNvPr id="74" name="Google Shape;74;p1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 at FCIS Ain Shams at Department Of Software Engineering</a:t>
            </a:r>
            <a:endParaRPr/>
          </a:p>
          <a:p>
            <a:pPr indent="0" lvl="0" marL="0" rtl="0" algn="l">
              <a:spcBef>
                <a:spcPts val="1600"/>
              </a:spcBef>
              <a:spcAft>
                <a:spcPts val="0"/>
              </a:spcAft>
              <a:buNone/>
            </a:pPr>
            <a:r>
              <a:rPr lang="en"/>
              <a:t>Game Head at Support Game Committee </a:t>
            </a:r>
            <a:endParaRPr/>
          </a:p>
          <a:p>
            <a:pPr indent="0" lvl="0" marL="0" rtl="0" algn="l">
              <a:spcBef>
                <a:spcPts val="1600"/>
              </a:spcBef>
              <a:spcAft>
                <a:spcPts val="1600"/>
              </a:spcAft>
              <a:buNone/>
            </a:pPr>
            <a:r>
              <a:rPr lang="en"/>
              <a:t>Game Development enthusiast</a:t>
            </a:r>
            <a:endParaRPr/>
          </a:p>
        </p:txBody>
      </p:sp>
      <p:pic>
        <p:nvPicPr>
          <p:cNvPr id="75" name="Google Shape;75;p14"/>
          <p:cNvPicPr preferRelativeResize="0"/>
          <p:nvPr/>
        </p:nvPicPr>
        <p:blipFill>
          <a:blip r:embed="rId3">
            <a:alphaModFix/>
          </a:blip>
          <a:stretch>
            <a:fillRect/>
          </a:stretch>
        </p:blipFill>
        <p:spPr>
          <a:xfrm>
            <a:off x="5033663" y="1094875"/>
            <a:ext cx="3321074" cy="33210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Character Rigging and T-pose</a:t>
            </a:r>
            <a:endParaRPr/>
          </a:p>
        </p:txBody>
      </p:sp>
      <p:pic>
        <p:nvPicPr>
          <p:cNvPr descr="https://game-ace.com/wp-content/uploads/2019/09/Rigging-3D-modeling-method.jpg" id="221" name="Google Shape;221;p32"/>
          <p:cNvPicPr preferRelativeResize="0"/>
          <p:nvPr/>
        </p:nvPicPr>
        <p:blipFill>
          <a:blip r:embed="rId3">
            <a:alphaModFix/>
          </a:blip>
          <a:stretch>
            <a:fillRect/>
          </a:stretch>
        </p:blipFill>
        <p:spPr>
          <a:xfrm>
            <a:off x="708950" y="261450"/>
            <a:ext cx="7726099" cy="4345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460950" y="4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Materials: Color, Lighting/Shading</a:t>
            </a:r>
            <a:endParaRPr/>
          </a:p>
        </p:txBody>
      </p:sp>
      <p:sp>
        <p:nvSpPr>
          <p:cNvPr id="227" name="Google Shape;227;p33"/>
          <p:cNvSpPr txBox="1"/>
          <p:nvPr/>
        </p:nvSpPr>
        <p:spPr>
          <a:xfrm>
            <a:off x="460950" y="1774750"/>
            <a:ext cx="3000000" cy="300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sz="1800">
                <a:solidFill>
                  <a:srgbClr val="434343"/>
                </a:solidFill>
              </a:rPr>
              <a:t>Color</a:t>
            </a:r>
            <a:endParaRPr sz="1800">
              <a:solidFill>
                <a:srgbClr val="434343"/>
              </a:solidFill>
            </a:endParaRPr>
          </a:p>
          <a:p>
            <a:pPr indent="-342900" lvl="1" marL="914400" rtl="0" algn="l">
              <a:spcBef>
                <a:spcPts val="0"/>
              </a:spcBef>
              <a:spcAft>
                <a:spcPts val="0"/>
              </a:spcAft>
              <a:buClr>
                <a:srgbClr val="434343"/>
              </a:buClr>
              <a:buSzPts val="1800"/>
              <a:buChar char="○"/>
            </a:pPr>
            <a:r>
              <a:rPr lang="en" sz="1800">
                <a:solidFill>
                  <a:srgbClr val="434343"/>
                </a:solidFill>
              </a:rPr>
              <a:t>Ambient color</a:t>
            </a:r>
            <a:endParaRPr sz="1800">
              <a:solidFill>
                <a:srgbClr val="434343"/>
              </a:solidFill>
            </a:endParaRPr>
          </a:p>
          <a:p>
            <a:pPr indent="-342900" lvl="1" marL="914400" rtl="0" algn="l">
              <a:spcBef>
                <a:spcPts val="0"/>
              </a:spcBef>
              <a:spcAft>
                <a:spcPts val="0"/>
              </a:spcAft>
              <a:buClr>
                <a:srgbClr val="434343"/>
              </a:buClr>
              <a:buSzPts val="1800"/>
              <a:buChar char="○"/>
            </a:pPr>
            <a:r>
              <a:rPr lang="en" sz="1800">
                <a:solidFill>
                  <a:srgbClr val="434343"/>
                </a:solidFill>
              </a:rPr>
              <a:t>Diffuse color</a:t>
            </a:r>
            <a:endParaRPr sz="1800">
              <a:solidFill>
                <a:srgbClr val="434343"/>
              </a:solidFill>
            </a:endParaRPr>
          </a:p>
          <a:p>
            <a:pPr indent="0" lvl="0" marL="0" rtl="0" algn="l">
              <a:spcBef>
                <a:spcPts val="0"/>
              </a:spcBef>
              <a:spcAft>
                <a:spcPts val="0"/>
              </a:spcAft>
              <a:buNone/>
            </a:pPr>
            <a:r>
              <a:t/>
            </a:r>
            <a:endParaRPr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Light Sources</a:t>
            </a:r>
            <a:endParaRPr sz="1800">
              <a:solidFill>
                <a:srgbClr val="434343"/>
              </a:solidFill>
            </a:endParaRPr>
          </a:p>
          <a:p>
            <a:pPr indent="-342900" lvl="1" marL="914400" rtl="0" algn="l">
              <a:spcBef>
                <a:spcPts val="0"/>
              </a:spcBef>
              <a:spcAft>
                <a:spcPts val="0"/>
              </a:spcAft>
              <a:buClr>
                <a:srgbClr val="434343"/>
              </a:buClr>
              <a:buSzPts val="1800"/>
              <a:buChar char="○"/>
            </a:pPr>
            <a:r>
              <a:rPr lang="en" sz="1800">
                <a:solidFill>
                  <a:srgbClr val="434343"/>
                </a:solidFill>
              </a:rPr>
              <a:t>Emissive color</a:t>
            </a:r>
            <a:endParaRPr sz="1800">
              <a:solidFill>
                <a:srgbClr val="434343"/>
              </a:solidFill>
            </a:endParaRPr>
          </a:p>
          <a:p>
            <a:pPr indent="0" lvl="0" marL="0" rtl="0" algn="l">
              <a:spcBef>
                <a:spcPts val="0"/>
              </a:spcBef>
              <a:spcAft>
                <a:spcPts val="0"/>
              </a:spcAft>
              <a:buNone/>
            </a:pPr>
            <a:r>
              <a:t/>
            </a:r>
            <a:endParaRPr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Reflections</a:t>
            </a:r>
            <a:endParaRPr sz="1800">
              <a:solidFill>
                <a:srgbClr val="434343"/>
              </a:solidFill>
            </a:endParaRPr>
          </a:p>
          <a:p>
            <a:pPr indent="-342900" lvl="1" marL="914400" rtl="0" algn="l">
              <a:spcBef>
                <a:spcPts val="0"/>
              </a:spcBef>
              <a:spcAft>
                <a:spcPts val="0"/>
              </a:spcAft>
              <a:buClr>
                <a:srgbClr val="434343"/>
              </a:buClr>
              <a:buSzPts val="1800"/>
              <a:buChar char="○"/>
            </a:pPr>
            <a:r>
              <a:rPr lang="en" sz="1800">
                <a:solidFill>
                  <a:srgbClr val="434343"/>
                </a:solidFill>
              </a:rPr>
              <a:t>Shininess</a:t>
            </a:r>
            <a:endParaRPr sz="1800">
              <a:solidFill>
                <a:srgbClr val="434343"/>
              </a:solidFill>
            </a:endParaRPr>
          </a:p>
          <a:p>
            <a:pPr indent="-342900" lvl="1" marL="914400" rtl="0" algn="l">
              <a:spcBef>
                <a:spcPts val="0"/>
              </a:spcBef>
              <a:spcAft>
                <a:spcPts val="0"/>
              </a:spcAft>
              <a:buClr>
                <a:srgbClr val="434343"/>
              </a:buClr>
              <a:buSzPts val="1800"/>
              <a:buChar char="○"/>
            </a:pPr>
            <a:r>
              <a:rPr lang="en" sz="1800">
                <a:solidFill>
                  <a:srgbClr val="434343"/>
                </a:solidFill>
              </a:rPr>
              <a:t>Specular Color</a:t>
            </a:r>
            <a:endParaRPr sz="1800">
              <a:solidFill>
                <a:srgbClr val="434343"/>
              </a:solidFill>
            </a:endParaRPr>
          </a:p>
        </p:txBody>
      </p:sp>
      <p:pic>
        <p:nvPicPr>
          <p:cNvPr descr="https://wiki.jmonkeyengine.org/jme3/tanlglow2.png" id="228" name="Google Shape;228;p33"/>
          <p:cNvPicPr preferRelativeResize="0"/>
          <p:nvPr/>
        </p:nvPicPr>
        <p:blipFill>
          <a:blip r:embed="rId3">
            <a:alphaModFix/>
          </a:blip>
          <a:stretch>
            <a:fillRect/>
          </a:stretch>
        </p:blipFill>
        <p:spPr>
          <a:xfrm>
            <a:off x="3572825" y="1774750"/>
            <a:ext cx="5324150" cy="3107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descr="https://raw.githubusercontent.com/jMonkeyEngine/jmonkeyengine/master/jme3-testdata/src/main/resources/Models/Ferrari/Car.jpg" id="233" name="Google Shape;233;p34"/>
          <p:cNvPicPr preferRelativeResize="0"/>
          <p:nvPr/>
        </p:nvPicPr>
        <p:blipFill>
          <a:blip r:embed="rId3">
            <a:alphaModFix/>
          </a:blip>
          <a:stretch>
            <a:fillRect/>
          </a:stretch>
        </p:blipFill>
        <p:spPr>
          <a:xfrm>
            <a:off x="4837663" y="2486725"/>
            <a:ext cx="2360026" cy="2360026"/>
          </a:xfrm>
          <a:prstGeom prst="rect">
            <a:avLst/>
          </a:prstGeom>
          <a:noFill/>
          <a:ln>
            <a:noFill/>
          </a:ln>
        </p:spPr>
      </p:pic>
      <p:pic>
        <p:nvPicPr>
          <p:cNvPr descr="https://raw.githubusercontent.com/jMonkeyEngine/jmonkeyengine/master/jme3-testdata/src/main/resources/Models/HoverTank/tank_specular.jpg" id="234" name="Google Shape;234;p34"/>
          <p:cNvPicPr preferRelativeResize="0"/>
          <p:nvPr/>
        </p:nvPicPr>
        <p:blipFill>
          <a:blip r:embed="rId4">
            <a:alphaModFix/>
          </a:blip>
          <a:stretch>
            <a:fillRect/>
          </a:stretch>
        </p:blipFill>
        <p:spPr>
          <a:xfrm>
            <a:off x="6408075" y="138163"/>
            <a:ext cx="2128301" cy="2128301"/>
          </a:xfrm>
          <a:prstGeom prst="rect">
            <a:avLst/>
          </a:prstGeom>
          <a:noFill/>
          <a:ln>
            <a:noFill/>
          </a:ln>
        </p:spPr>
      </p:pic>
      <p:pic>
        <p:nvPicPr>
          <p:cNvPr descr="https://raw.githubusercontent.com/jMonkeyEngine/jmonkeyengine/master/jme3-testdata/src/main/resources/Models/HoverTank/tank_normals.png" id="235" name="Google Shape;235;p34"/>
          <p:cNvPicPr preferRelativeResize="0"/>
          <p:nvPr/>
        </p:nvPicPr>
        <p:blipFill>
          <a:blip r:embed="rId5">
            <a:alphaModFix/>
          </a:blip>
          <a:stretch>
            <a:fillRect/>
          </a:stretch>
        </p:blipFill>
        <p:spPr>
          <a:xfrm>
            <a:off x="3464213" y="138162"/>
            <a:ext cx="2128301" cy="2128301"/>
          </a:xfrm>
          <a:prstGeom prst="rect">
            <a:avLst/>
          </a:prstGeom>
          <a:noFill/>
          <a:ln>
            <a:noFill/>
          </a:ln>
        </p:spPr>
      </p:pic>
      <p:pic>
        <p:nvPicPr>
          <p:cNvPr descr="https://wiki.jmonkeyengine.org/jme3/beginner/mountains512.png" id="236" name="Google Shape;236;p34"/>
          <p:cNvPicPr preferRelativeResize="0"/>
          <p:nvPr/>
        </p:nvPicPr>
        <p:blipFill>
          <a:blip r:embed="rId6">
            <a:alphaModFix/>
          </a:blip>
          <a:stretch>
            <a:fillRect/>
          </a:stretch>
        </p:blipFill>
        <p:spPr>
          <a:xfrm>
            <a:off x="1933787" y="2486725"/>
            <a:ext cx="2360026" cy="2360026"/>
          </a:xfrm>
          <a:prstGeom prst="rect">
            <a:avLst/>
          </a:prstGeom>
          <a:noFill/>
          <a:ln>
            <a:noFill/>
          </a:ln>
        </p:spPr>
      </p:pic>
      <p:pic>
        <p:nvPicPr>
          <p:cNvPr descr="https://raw.githubusercontent.com/jMonkeyEngine/jmonkeyengine/master/jme3-testdata/src/main/resources/Models/HoverTank/tank_diffuse.jpg" id="237" name="Google Shape;237;p34"/>
          <p:cNvPicPr preferRelativeResize="0"/>
          <p:nvPr/>
        </p:nvPicPr>
        <p:blipFill>
          <a:blip r:embed="rId7">
            <a:alphaModFix/>
          </a:blip>
          <a:stretch>
            <a:fillRect/>
          </a:stretch>
        </p:blipFill>
        <p:spPr>
          <a:xfrm>
            <a:off x="520363" y="138150"/>
            <a:ext cx="2128325" cy="2128325"/>
          </a:xfrm>
          <a:prstGeom prst="rect">
            <a:avLst/>
          </a:prstGeom>
          <a:noFill/>
          <a:ln>
            <a:noFill/>
          </a:ln>
        </p:spPr>
      </p:pic>
      <p:sp>
        <p:nvSpPr>
          <p:cNvPr id="238" name="Google Shape;238;p34"/>
          <p:cNvSpPr txBox="1"/>
          <p:nvPr/>
        </p:nvSpPr>
        <p:spPr>
          <a:xfrm>
            <a:off x="701700" y="2034150"/>
            <a:ext cx="1947000" cy="5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b="1" lang="en" sz="1100"/>
              <a:t>Color Map / Diffuse Map</a:t>
            </a:r>
            <a:endParaRPr b="1" sz="1100"/>
          </a:p>
        </p:txBody>
      </p:sp>
      <p:sp>
        <p:nvSpPr>
          <p:cNvPr id="239" name="Google Shape;239;p34"/>
          <p:cNvSpPr txBox="1"/>
          <p:nvPr/>
        </p:nvSpPr>
        <p:spPr>
          <a:xfrm>
            <a:off x="4017163" y="2218750"/>
            <a:ext cx="1022400" cy="48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00"/>
              </a:spcAft>
              <a:buNone/>
            </a:pPr>
            <a:r>
              <a:rPr b="1" lang="en" sz="1100"/>
              <a:t>Normal Map</a:t>
            </a:r>
            <a:endParaRPr b="1" sz="1100"/>
          </a:p>
        </p:txBody>
      </p:sp>
      <p:sp>
        <p:nvSpPr>
          <p:cNvPr id="240" name="Google Shape;240;p34"/>
          <p:cNvSpPr txBox="1"/>
          <p:nvPr/>
        </p:nvSpPr>
        <p:spPr>
          <a:xfrm>
            <a:off x="6854825" y="2034150"/>
            <a:ext cx="1234800" cy="5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b="1" lang="en" sz="1100"/>
              <a:t>Specular Map</a:t>
            </a:r>
            <a:endParaRPr b="1" sz="1100"/>
          </a:p>
        </p:txBody>
      </p:sp>
      <p:sp>
        <p:nvSpPr>
          <p:cNvPr id="241" name="Google Shape;241;p34"/>
          <p:cNvSpPr txBox="1"/>
          <p:nvPr/>
        </p:nvSpPr>
        <p:spPr>
          <a:xfrm>
            <a:off x="4953575" y="4665300"/>
            <a:ext cx="2041200" cy="48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n" sz="1100"/>
              <a:t>UV Maps / Texture Atlas</a:t>
            </a:r>
            <a:endParaRPr b="1" sz="1100"/>
          </a:p>
        </p:txBody>
      </p:sp>
      <p:sp>
        <p:nvSpPr>
          <p:cNvPr id="242" name="Google Shape;242;p34"/>
          <p:cNvSpPr txBox="1"/>
          <p:nvPr/>
        </p:nvSpPr>
        <p:spPr>
          <a:xfrm>
            <a:off x="2602588" y="4665300"/>
            <a:ext cx="1022400" cy="58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b="1" lang="en" sz="1100"/>
              <a:t>Height Map</a:t>
            </a:r>
            <a:endParaRPr b="1"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460950" y="515550"/>
            <a:ext cx="8222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Camera perspectives in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http://howtonotsuckatgamedesign.com/images/articles/video_game_camera_perspectives_side_scrolling.gif" id="248" name="Google Shape;248;p35"/>
          <p:cNvPicPr preferRelativeResize="0"/>
          <p:nvPr/>
        </p:nvPicPr>
        <p:blipFill>
          <a:blip r:embed="rId3">
            <a:alphaModFix/>
          </a:blip>
          <a:stretch>
            <a:fillRect/>
          </a:stretch>
        </p:blipFill>
        <p:spPr>
          <a:xfrm>
            <a:off x="762000" y="1748575"/>
            <a:ext cx="7620000" cy="1752600"/>
          </a:xfrm>
          <a:prstGeom prst="rect">
            <a:avLst/>
          </a:prstGeom>
          <a:noFill/>
          <a:ln>
            <a:noFill/>
          </a:ln>
        </p:spPr>
      </p:pic>
      <p:pic>
        <p:nvPicPr>
          <p:cNvPr descr="http://howtonotsuckatgamedesign.com/images/articles/video_game_camera_perspectives_third_person.gif" id="249" name="Google Shape;249;p35"/>
          <p:cNvPicPr preferRelativeResize="0"/>
          <p:nvPr/>
        </p:nvPicPr>
        <p:blipFill>
          <a:blip r:embed="rId4">
            <a:alphaModFix/>
          </a:blip>
          <a:stretch>
            <a:fillRect/>
          </a:stretch>
        </p:blipFill>
        <p:spPr>
          <a:xfrm>
            <a:off x="762000" y="3501175"/>
            <a:ext cx="7620000" cy="1485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descr="http://howtonotsuckatgamedesign.com/images/articles/video_game_camera_perspectives_first_person.gif" id="254" name="Google Shape;254;p36"/>
          <p:cNvPicPr preferRelativeResize="0"/>
          <p:nvPr/>
        </p:nvPicPr>
        <p:blipFill>
          <a:blip r:embed="rId3">
            <a:alphaModFix/>
          </a:blip>
          <a:stretch>
            <a:fillRect/>
          </a:stretch>
        </p:blipFill>
        <p:spPr>
          <a:xfrm>
            <a:off x="762000" y="1881188"/>
            <a:ext cx="7620000" cy="1685925"/>
          </a:xfrm>
          <a:prstGeom prst="rect">
            <a:avLst/>
          </a:prstGeom>
          <a:noFill/>
          <a:ln>
            <a:noFill/>
          </a:ln>
        </p:spPr>
      </p:pic>
      <p:pic>
        <p:nvPicPr>
          <p:cNvPr descr="http://howtonotsuckatgamedesign.com/images/articles/video_game_camera_perspectives_over_shoulder.gif" id="255" name="Google Shape;255;p36"/>
          <p:cNvPicPr preferRelativeResize="0"/>
          <p:nvPr/>
        </p:nvPicPr>
        <p:blipFill>
          <a:blip r:embed="rId4">
            <a:alphaModFix/>
          </a:blip>
          <a:stretch>
            <a:fillRect/>
          </a:stretch>
        </p:blipFill>
        <p:spPr>
          <a:xfrm>
            <a:off x="762000" y="61913"/>
            <a:ext cx="7620000" cy="1819275"/>
          </a:xfrm>
          <a:prstGeom prst="rect">
            <a:avLst/>
          </a:prstGeom>
          <a:noFill/>
          <a:ln>
            <a:noFill/>
          </a:ln>
        </p:spPr>
      </p:pic>
      <p:pic>
        <p:nvPicPr>
          <p:cNvPr descr="http://howtonotsuckatgamedesign.com/images/articles/video_game_camera_perspectives_top_down.gif" id="256" name="Google Shape;256;p36"/>
          <p:cNvPicPr preferRelativeResize="0"/>
          <p:nvPr/>
        </p:nvPicPr>
        <p:blipFill>
          <a:blip r:embed="rId5">
            <a:alphaModFix/>
          </a:blip>
          <a:stretch>
            <a:fillRect/>
          </a:stretch>
        </p:blipFill>
        <p:spPr>
          <a:xfrm>
            <a:off x="762000" y="3567113"/>
            <a:ext cx="7620000" cy="1514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226075" y="357800"/>
            <a:ext cx="2808000" cy="153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Object-Oriented Programming for Game Development</a:t>
            </a:r>
            <a:endParaRPr/>
          </a:p>
        </p:txBody>
      </p:sp>
      <p:sp>
        <p:nvSpPr>
          <p:cNvPr id="262" name="Google Shape;262;p37"/>
          <p:cNvSpPr txBox="1"/>
          <p:nvPr>
            <p:ph idx="1" type="body"/>
          </p:nvPr>
        </p:nvSpPr>
        <p:spPr>
          <a:xfrm>
            <a:off x="226075" y="2045000"/>
            <a:ext cx="2808000" cy="2584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write code that can be easily modified and maintained.</a:t>
            </a:r>
            <a:endParaRPr/>
          </a:p>
          <a:p>
            <a:pPr indent="-304800" lvl="0" marL="457200" rtl="0" algn="l">
              <a:spcBef>
                <a:spcPts val="0"/>
              </a:spcBef>
              <a:spcAft>
                <a:spcPts val="0"/>
              </a:spcAft>
              <a:buSzPts val="1200"/>
              <a:buChar char="●"/>
            </a:pPr>
            <a:r>
              <a:rPr lang="en"/>
              <a:t>organize code.</a:t>
            </a:r>
            <a:endParaRPr/>
          </a:p>
          <a:p>
            <a:pPr indent="-304800" lvl="0" marL="457200" rtl="0" algn="l">
              <a:spcBef>
                <a:spcPts val="0"/>
              </a:spcBef>
              <a:spcAft>
                <a:spcPts val="0"/>
              </a:spcAft>
              <a:buSzPts val="1200"/>
              <a:buChar char="●"/>
            </a:pPr>
            <a:r>
              <a:rPr lang="en"/>
              <a:t>easier to maintain and modify.</a:t>
            </a:r>
            <a:endParaRPr/>
          </a:p>
          <a:p>
            <a:pPr indent="-304800" lvl="0" marL="457200" rtl="0" algn="l">
              <a:spcBef>
                <a:spcPts val="0"/>
              </a:spcBef>
              <a:spcAft>
                <a:spcPts val="0"/>
              </a:spcAft>
              <a:buSzPts val="1200"/>
              <a:buChar char="●"/>
            </a:pPr>
            <a:r>
              <a:rPr lang="en"/>
              <a:t>Objects hold information about state and behavior.</a:t>
            </a:r>
            <a:endParaRPr/>
          </a:p>
          <a:p>
            <a:pPr indent="-304800" lvl="0" marL="457200" rtl="0" algn="l">
              <a:spcBef>
                <a:spcPts val="0"/>
              </a:spcBef>
              <a:spcAft>
                <a:spcPts val="0"/>
              </a:spcAft>
              <a:buSzPts val="1200"/>
              <a:buChar char="●"/>
            </a:pPr>
            <a:r>
              <a:rPr lang="en"/>
              <a:t>States are the characteristics of the object.</a:t>
            </a:r>
            <a:endParaRPr/>
          </a:p>
          <a:p>
            <a:pPr indent="-304800" lvl="0" marL="457200" rtl="0" algn="l">
              <a:spcBef>
                <a:spcPts val="0"/>
              </a:spcBef>
              <a:spcAft>
                <a:spcPts val="0"/>
              </a:spcAft>
              <a:buSzPts val="1200"/>
              <a:buChar char="●"/>
            </a:pPr>
            <a:r>
              <a:rPr lang="en"/>
              <a:t>Behaviors are the things the object can do.</a:t>
            </a:r>
            <a:endParaRPr/>
          </a:p>
        </p:txBody>
      </p:sp>
      <p:pic>
        <p:nvPicPr>
          <p:cNvPr descr="https://i.pinimg.com/originals/e9/49/d3/e949d3a8a899405668d67048c39d1bdc.png" id="263" name="Google Shape;263;p37"/>
          <p:cNvPicPr preferRelativeResize="0"/>
          <p:nvPr/>
        </p:nvPicPr>
        <p:blipFill rotWithShape="1">
          <a:blip r:embed="rId3">
            <a:alphaModFix/>
          </a:blip>
          <a:srcRect b="0" l="0" r="41462" t="0"/>
          <a:stretch/>
        </p:blipFill>
        <p:spPr>
          <a:xfrm>
            <a:off x="3628200" y="1020144"/>
            <a:ext cx="5192024" cy="31032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242550" y="1884337"/>
            <a:ext cx="4045200" cy="247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A ship has states of:</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rotation</a:t>
            </a:r>
            <a:endParaRPr sz="1400"/>
          </a:p>
          <a:p>
            <a:pPr indent="-317500" lvl="0" marL="457200" rtl="0" algn="l">
              <a:spcBef>
                <a:spcPts val="0"/>
              </a:spcBef>
              <a:spcAft>
                <a:spcPts val="0"/>
              </a:spcAft>
              <a:buSzPts val="1400"/>
              <a:buChar char="●"/>
            </a:pPr>
            <a:r>
              <a:rPr lang="en" sz="1400"/>
              <a:t>momentum</a:t>
            </a:r>
            <a:endParaRPr sz="1400"/>
          </a:p>
          <a:p>
            <a:pPr indent="-317500" lvl="0" marL="457200" rtl="0" algn="l">
              <a:spcBef>
                <a:spcPts val="0"/>
              </a:spcBef>
              <a:spcAft>
                <a:spcPts val="0"/>
              </a:spcAft>
              <a:buSzPts val="1400"/>
              <a:buChar char="●"/>
            </a:pPr>
            <a:r>
              <a:rPr lang="en" sz="1400"/>
              <a:t>thrust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and behaviors of:</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turning</a:t>
            </a:r>
            <a:endParaRPr sz="1400"/>
          </a:p>
          <a:p>
            <a:pPr indent="-317500" lvl="0" marL="457200" rtl="0" algn="l">
              <a:spcBef>
                <a:spcPts val="0"/>
              </a:spcBef>
              <a:spcAft>
                <a:spcPts val="0"/>
              </a:spcAft>
              <a:buSzPts val="1400"/>
              <a:buChar char="●"/>
            </a:pPr>
            <a:r>
              <a:rPr lang="en" sz="1400"/>
              <a:t>moving</a:t>
            </a:r>
            <a:endParaRPr sz="1400"/>
          </a:p>
          <a:p>
            <a:pPr indent="-317500" lvl="0" marL="457200" rtl="0" algn="l">
              <a:spcBef>
                <a:spcPts val="0"/>
              </a:spcBef>
              <a:spcAft>
                <a:spcPts val="0"/>
              </a:spcAft>
              <a:buSzPts val="1400"/>
              <a:buChar char="●"/>
            </a:pPr>
            <a:r>
              <a:rPr lang="en" sz="1400"/>
              <a:t>firing</a:t>
            </a:r>
            <a:endParaRPr sz="1400"/>
          </a:p>
        </p:txBody>
      </p:sp>
      <p:pic>
        <p:nvPicPr>
          <p:cNvPr descr="https://cdn.tutsplus.com/gamedev/authors/legacy/Steven%20Lambert/2012/10/28/asteroids.png" id="269" name="Google Shape;269;p38"/>
          <p:cNvPicPr preferRelativeResize="0"/>
          <p:nvPr/>
        </p:nvPicPr>
        <p:blipFill>
          <a:blip r:embed="rId3">
            <a:alphaModFix/>
          </a:blip>
          <a:stretch>
            <a:fillRect/>
          </a:stretch>
        </p:blipFill>
        <p:spPr>
          <a:xfrm>
            <a:off x="4710550" y="959938"/>
            <a:ext cx="4303925" cy="3223625"/>
          </a:xfrm>
          <a:prstGeom prst="rect">
            <a:avLst/>
          </a:prstGeom>
          <a:noFill/>
          <a:ln>
            <a:noFill/>
          </a:ln>
        </p:spPr>
      </p:pic>
      <p:sp>
        <p:nvSpPr>
          <p:cNvPr id="270" name="Google Shape;270;p38"/>
          <p:cNvSpPr txBox="1"/>
          <p:nvPr>
            <p:ph type="title"/>
          </p:nvPr>
        </p:nvSpPr>
        <p:spPr>
          <a:xfrm>
            <a:off x="242550" y="783888"/>
            <a:ext cx="40452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What are Examples of Entities ?</a:t>
            </a:r>
            <a:endParaRPr sz="2400"/>
          </a:p>
        </p:txBody>
      </p:sp>
      <p:sp>
        <p:nvSpPr>
          <p:cNvPr id="271" name="Google Shape;271;p38"/>
          <p:cNvSpPr txBox="1"/>
          <p:nvPr>
            <p:ph type="title"/>
          </p:nvPr>
        </p:nvSpPr>
        <p:spPr>
          <a:xfrm>
            <a:off x="5204260" y="4183575"/>
            <a:ext cx="3316500" cy="7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Asteroids</a:t>
            </a:r>
            <a:r>
              <a:rPr lang="en" sz="3600">
                <a:solidFill>
                  <a:srgbClr val="FFFFFF"/>
                </a:solidFill>
              </a:rPr>
              <a:t> </a:t>
            </a:r>
            <a:endParaRPr sz="36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242550" y="1884322"/>
            <a:ext cx="4045200" cy="30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A Tetromino has states of:</a:t>
            </a:r>
            <a:endParaRPr sz="1400"/>
          </a:p>
          <a:p>
            <a:pPr indent="-298450" lvl="0" marL="457200" rtl="0" algn="l">
              <a:lnSpc>
                <a:spcPct val="115000"/>
              </a:lnSpc>
              <a:spcBef>
                <a:spcPts val="1200"/>
              </a:spcBef>
              <a:spcAft>
                <a:spcPts val="0"/>
              </a:spcAft>
              <a:buClr>
                <a:srgbClr val="000000"/>
              </a:buClr>
              <a:buSzPts val="1100"/>
              <a:buFont typeface="Arial"/>
              <a:buChar char="●"/>
            </a:pPr>
            <a:r>
              <a:rPr lang="en" sz="1400"/>
              <a:t>rotation (in 90 degree units)</a:t>
            </a:r>
            <a:endParaRPr sz="1400"/>
          </a:p>
          <a:p>
            <a:pPr indent="-298450" lvl="0" marL="457200" rtl="0" algn="l">
              <a:lnSpc>
                <a:spcPct val="115000"/>
              </a:lnSpc>
              <a:spcBef>
                <a:spcPts val="0"/>
              </a:spcBef>
              <a:spcAft>
                <a:spcPts val="0"/>
              </a:spcAft>
              <a:buClr>
                <a:srgbClr val="000000"/>
              </a:buClr>
              <a:buSzPts val="1100"/>
              <a:buFont typeface="Arial"/>
              <a:buChar char="●"/>
            </a:pPr>
            <a:r>
              <a:rPr lang="en" sz="1400"/>
              <a:t>shape</a:t>
            </a:r>
            <a:endParaRPr sz="1400"/>
          </a:p>
          <a:p>
            <a:pPr indent="-298450" lvl="0" marL="457200" rtl="0" algn="l">
              <a:lnSpc>
                <a:spcPct val="115000"/>
              </a:lnSpc>
              <a:spcBef>
                <a:spcPts val="0"/>
              </a:spcBef>
              <a:spcAft>
                <a:spcPts val="0"/>
              </a:spcAft>
              <a:buClr>
                <a:srgbClr val="000000"/>
              </a:buClr>
              <a:buSzPts val="1100"/>
              <a:buFont typeface="Arial"/>
              <a:buChar char="●"/>
            </a:pPr>
            <a:r>
              <a:rPr lang="en" sz="1400"/>
              <a:t>color</a:t>
            </a:r>
            <a:endParaRPr sz="1400"/>
          </a:p>
          <a:p>
            <a:pPr indent="0" lvl="0" marL="0" rtl="0" algn="l">
              <a:lnSpc>
                <a:spcPct val="115000"/>
              </a:lnSpc>
              <a:spcBef>
                <a:spcPts val="1200"/>
              </a:spcBef>
              <a:spcAft>
                <a:spcPts val="0"/>
              </a:spcAft>
              <a:buNone/>
            </a:pPr>
            <a:r>
              <a:rPr lang="en" sz="1400"/>
              <a:t>and behaviors of:</a:t>
            </a:r>
            <a:endParaRPr sz="1400"/>
          </a:p>
          <a:p>
            <a:pPr indent="-298450" lvl="0" marL="457200" rtl="0" algn="l">
              <a:lnSpc>
                <a:spcPct val="115000"/>
              </a:lnSpc>
              <a:spcBef>
                <a:spcPts val="1200"/>
              </a:spcBef>
              <a:spcAft>
                <a:spcPts val="0"/>
              </a:spcAft>
              <a:buClr>
                <a:srgbClr val="000000"/>
              </a:buClr>
              <a:buSzPts val="1100"/>
              <a:buFont typeface="Arial"/>
              <a:buChar char="●"/>
            </a:pPr>
            <a:r>
              <a:rPr lang="en" sz="1400"/>
              <a:t>falling</a:t>
            </a:r>
            <a:endParaRPr sz="1400"/>
          </a:p>
          <a:p>
            <a:pPr indent="-298450" lvl="0" marL="457200" rtl="0" algn="l">
              <a:lnSpc>
                <a:spcPct val="115000"/>
              </a:lnSpc>
              <a:spcBef>
                <a:spcPts val="0"/>
              </a:spcBef>
              <a:spcAft>
                <a:spcPts val="0"/>
              </a:spcAft>
              <a:buClr>
                <a:srgbClr val="000000"/>
              </a:buClr>
              <a:buSzPts val="1100"/>
              <a:buFont typeface="Arial"/>
              <a:buChar char="●"/>
            </a:pPr>
            <a:r>
              <a:rPr lang="en" sz="1400"/>
              <a:t>moving (sideways)</a:t>
            </a:r>
            <a:endParaRPr sz="1400"/>
          </a:p>
          <a:p>
            <a:pPr indent="-298450" lvl="0" marL="457200" rtl="0" algn="l">
              <a:lnSpc>
                <a:spcPct val="115000"/>
              </a:lnSpc>
              <a:spcBef>
                <a:spcPts val="0"/>
              </a:spcBef>
              <a:spcAft>
                <a:spcPts val="0"/>
              </a:spcAft>
              <a:buClr>
                <a:srgbClr val="000000"/>
              </a:buClr>
              <a:buSzPts val="1100"/>
              <a:buFont typeface="Arial"/>
              <a:buChar char="●"/>
            </a:pPr>
            <a:r>
              <a:rPr lang="en" sz="1400"/>
              <a:t>rotating</a:t>
            </a:r>
            <a:endParaRPr sz="1400"/>
          </a:p>
          <a:p>
            <a:pPr indent="0" lvl="0" marL="914400" rtl="0" algn="l">
              <a:spcBef>
                <a:spcPts val="1200"/>
              </a:spcBef>
              <a:spcAft>
                <a:spcPts val="0"/>
              </a:spcAft>
              <a:buNone/>
            </a:pPr>
            <a:r>
              <a:t/>
            </a:r>
            <a:endParaRPr sz="1400"/>
          </a:p>
        </p:txBody>
      </p:sp>
      <p:sp>
        <p:nvSpPr>
          <p:cNvPr id="277" name="Google Shape;277;p39"/>
          <p:cNvSpPr txBox="1"/>
          <p:nvPr>
            <p:ph type="title"/>
          </p:nvPr>
        </p:nvSpPr>
        <p:spPr>
          <a:xfrm>
            <a:off x="242550" y="783888"/>
            <a:ext cx="40452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What are Examples of Entities ?</a:t>
            </a:r>
            <a:endParaRPr sz="2400"/>
          </a:p>
        </p:txBody>
      </p:sp>
      <p:sp>
        <p:nvSpPr>
          <p:cNvPr id="278" name="Google Shape;278;p39"/>
          <p:cNvSpPr txBox="1"/>
          <p:nvPr>
            <p:ph type="title"/>
          </p:nvPr>
        </p:nvSpPr>
        <p:spPr>
          <a:xfrm>
            <a:off x="5204260" y="4183575"/>
            <a:ext cx="3316500" cy="7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Tetris</a:t>
            </a:r>
            <a:endParaRPr sz="3600">
              <a:solidFill>
                <a:srgbClr val="FFFFFF"/>
              </a:solidFill>
            </a:endParaRPr>
          </a:p>
        </p:txBody>
      </p:sp>
      <p:pic>
        <p:nvPicPr>
          <p:cNvPr descr="https://cdn.tutsplus.com/gamedev/authors/legacy/Steven%20Lambert/2012/10/28/tetris.png" id="279" name="Google Shape;279;p39"/>
          <p:cNvPicPr preferRelativeResize="0"/>
          <p:nvPr/>
        </p:nvPicPr>
        <p:blipFill>
          <a:blip r:embed="rId3">
            <a:alphaModFix/>
          </a:blip>
          <a:stretch>
            <a:fillRect/>
          </a:stretch>
        </p:blipFill>
        <p:spPr>
          <a:xfrm>
            <a:off x="5347062" y="180724"/>
            <a:ext cx="3030875" cy="4002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460950" y="2065350"/>
            <a:ext cx="31749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Pac-Man</a:t>
            </a:r>
            <a:endParaRPr/>
          </a:p>
        </p:txBody>
      </p:sp>
      <p:pic>
        <p:nvPicPr>
          <p:cNvPr descr="https://cdn.tutsplus.com/gamedev/authors/legacy/Steven%20Lambert/2012/10/28/pacman.png" id="285" name="Google Shape;285;p40"/>
          <p:cNvPicPr preferRelativeResize="0"/>
          <p:nvPr/>
        </p:nvPicPr>
        <p:blipFill>
          <a:blip r:embed="rId3">
            <a:alphaModFix/>
          </a:blip>
          <a:stretch>
            <a:fillRect/>
          </a:stretch>
        </p:blipFill>
        <p:spPr>
          <a:xfrm>
            <a:off x="4572000" y="213850"/>
            <a:ext cx="4095750" cy="471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1"/>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t>
            </a:r>
            <a:r>
              <a:rPr lang="en">
                <a:solidFill>
                  <a:schemeClr val="lt2"/>
                </a:solidFill>
              </a:rPr>
              <a:t>In the one and only true way. The object-oriented version of 'Spaghetti code' is, of course, 'Lasagna code'. (Too many layers).</a:t>
            </a:r>
            <a:r>
              <a:rPr lang="en">
                <a:solidFill>
                  <a:schemeClr val="lt2"/>
                </a:solidFill>
              </a:rPr>
              <a:t>”</a:t>
            </a:r>
            <a:endParaRPr>
              <a:solidFill>
                <a:schemeClr val="lt2"/>
              </a:solidFill>
            </a:endParaRPr>
          </a:p>
        </p:txBody>
      </p:sp>
      <p:sp>
        <p:nvSpPr>
          <p:cNvPr id="291" name="Google Shape;291;p41"/>
          <p:cNvSpPr txBox="1"/>
          <p:nvPr>
            <p:ph idx="4294967295" type="body"/>
          </p:nvPr>
        </p:nvSpPr>
        <p:spPr>
          <a:xfrm>
            <a:off x="773700" y="2961650"/>
            <a:ext cx="7596600" cy="51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 </a:t>
            </a:r>
            <a:r>
              <a:rPr lang="en"/>
              <a:t> Roberto Waltman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433200" y="140850"/>
            <a:ext cx="2731800" cy="62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Session Points</a:t>
            </a:r>
            <a:endParaRPr/>
          </a:p>
        </p:txBody>
      </p:sp>
      <p:sp>
        <p:nvSpPr>
          <p:cNvPr id="81" name="Google Shape;81;p15"/>
          <p:cNvSpPr txBox="1"/>
          <p:nvPr/>
        </p:nvSpPr>
        <p:spPr>
          <a:xfrm>
            <a:off x="433200" y="869575"/>
            <a:ext cx="6582900" cy="4033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Overview of java GUI tools and game engines</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Main game development concepts</a:t>
            </a:r>
            <a:endParaRPr sz="1800">
              <a:solidFill>
                <a:srgbClr val="FFFFFF"/>
              </a:solidFill>
              <a:latin typeface="Roboto"/>
              <a:ea typeface="Roboto"/>
              <a:cs typeface="Roboto"/>
              <a:sym typeface="Roboto"/>
            </a:endParaRPr>
          </a:p>
          <a:p>
            <a:pPr indent="-342900" lvl="1" marL="9144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Game loop</a:t>
            </a:r>
            <a:endParaRPr sz="1800">
              <a:solidFill>
                <a:srgbClr val="FFFFFF"/>
              </a:solidFill>
              <a:latin typeface="Roboto"/>
              <a:ea typeface="Roboto"/>
              <a:cs typeface="Roboto"/>
              <a:sym typeface="Roboto"/>
            </a:endParaRPr>
          </a:p>
          <a:p>
            <a:pPr indent="-342900" lvl="1" marL="9144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Transformations, coordinate  &amp; </a:t>
            </a:r>
            <a:r>
              <a:rPr lang="en" sz="1800">
                <a:solidFill>
                  <a:schemeClr val="lt1"/>
                </a:solidFill>
                <a:latin typeface="Roboto"/>
                <a:ea typeface="Roboto"/>
                <a:cs typeface="Roboto"/>
                <a:sym typeface="Roboto"/>
              </a:rPr>
              <a:t>vector math </a:t>
            </a:r>
            <a:r>
              <a:rPr lang="en" sz="1800">
                <a:solidFill>
                  <a:srgbClr val="FFFFFF"/>
                </a:solidFill>
                <a:latin typeface="Roboto"/>
                <a:ea typeface="Roboto"/>
                <a:cs typeface="Roboto"/>
                <a:sym typeface="Roboto"/>
              </a:rPr>
              <a:t>systems </a:t>
            </a:r>
            <a:endParaRPr sz="1800">
              <a:solidFill>
                <a:srgbClr val="FFFFFF"/>
              </a:solidFill>
              <a:latin typeface="Roboto"/>
              <a:ea typeface="Roboto"/>
              <a:cs typeface="Roboto"/>
              <a:sym typeface="Roboto"/>
            </a:endParaRPr>
          </a:p>
          <a:p>
            <a:pPr indent="-342900" lvl="1" marL="9144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Models and Render Pipeline</a:t>
            </a:r>
            <a:endParaRPr sz="1800">
              <a:solidFill>
                <a:srgbClr val="FFFFFF"/>
              </a:solidFill>
              <a:latin typeface="Roboto"/>
              <a:ea typeface="Roboto"/>
              <a:cs typeface="Roboto"/>
              <a:sym typeface="Roboto"/>
            </a:endParaRPr>
          </a:p>
          <a:p>
            <a:pPr indent="-342900" lvl="1" marL="9144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Animations and Character Rigging</a:t>
            </a:r>
            <a:endParaRPr sz="1800">
              <a:solidFill>
                <a:srgbClr val="FFFFFF"/>
              </a:solidFill>
              <a:latin typeface="Roboto"/>
              <a:ea typeface="Roboto"/>
              <a:cs typeface="Roboto"/>
              <a:sym typeface="Roboto"/>
            </a:endParaRPr>
          </a:p>
          <a:p>
            <a:pPr indent="-342900" lvl="1" marL="9144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Materials: Color, Lighting/Shading</a:t>
            </a:r>
            <a:endParaRPr sz="1800">
              <a:solidFill>
                <a:srgbClr val="FFFFFF"/>
              </a:solidFill>
              <a:latin typeface="Roboto"/>
              <a:ea typeface="Roboto"/>
              <a:cs typeface="Roboto"/>
              <a:sym typeface="Roboto"/>
            </a:endParaRPr>
          </a:p>
          <a:p>
            <a:pPr indent="-342900" lvl="1" marL="9144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Camera perspectives in games</a:t>
            </a:r>
            <a:endParaRPr sz="1800">
              <a:solidFill>
                <a:srgbClr val="FFFFFF"/>
              </a:solidFill>
              <a:latin typeface="Roboto"/>
              <a:ea typeface="Roboto"/>
              <a:cs typeface="Roboto"/>
              <a:sym typeface="Roboto"/>
            </a:endParaRPr>
          </a:p>
          <a:p>
            <a:pPr indent="-342900" lvl="1" marL="9144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Physics: Gravity, Collisions, Forces in games</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OOP in game development</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What's next ? / where to go from here ?</a:t>
            </a:r>
            <a:endParaRPr sz="18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Thank You!</a:t>
            </a:r>
            <a:endParaRPr sz="9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you will learn ? </a:t>
            </a:r>
            <a:endParaRPr/>
          </a:p>
        </p:txBody>
      </p:sp>
      <p:sp>
        <p:nvSpPr>
          <p:cNvPr id="87" name="Google Shape;87;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start developing games in java </a:t>
            </a:r>
            <a:endParaRPr/>
          </a:p>
          <a:p>
            <a:pPr indent="0" lvl="0" marL="0" rtl="0" algn="l">
              <a:spcBef>
                <a:spcPts val="1600"/>
              </a:spcBef>
              <a:spcAft>
                <a:spcPts val="0"/>
              </a:spcAft>
              <a:buNone/>
            </a:pPr>
            <a:r>
              <a:rPr lang="en"/>
              <a:t>Understand how video games work and the logic behind it </a:t>
            </a:r>
            <a:endParaRPr/>
          </a:p>
          <a:p>
            <a:pPr indent="0" lvl="0" marL="0" rtl="0" algn="l">
              <a:spcBef>
                <a:spcPts val="1600"/>
              </a:spcBef>
              <a:spcAft>
                <a:spcPts val="0"/>
              </a:spcAft>
              <a:buNone/>
            </a:pPr>
            <a:r>
              <a:rPr lang="en"/>
              <a:t>Why is oop important in game development</a:t>
            </a:r>
            <a:endParaRPr/>
          </a:p>
          <a:p>
            <a:pPr indent="0" lvl="0" marL="0" rtl="0" algn="l">
              <a:spcBef>
                <a:spcPts val="1600"/>
              </a:spcBef>
              <a:spcAft>
                <a:spcPts val="1600"/>
              </a:spcAft>
              <a:buNone/>
            </a:pPr>
            <a:r>
              <a:rPr lang="en"/>
              <a:t>What to do next to make a great video game using java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Java Game Development Tools and </a:t>
            </a:r>
            <a:r>
              <a:rPr lang="en"/>
              <a:t>libraries</a:t>
            </a:r>
            <a:r>
              <a:rPr lang="en"/>
              <a:t> </a:t>
            </a:r>
            <a:endParaRPr/>
          </a:p>
        </p:txBody>
      </p:sp>
      <p:pic>
        <p:nvPicPr>
          <p:cNvPr id="93" name="Google Shape;93;p17"/>
          <p:cNvPicPr preferRelativeResize="0"/>
          <p:nvPr/>
        </p:nvPicPr>
        <p:blipFill>
          <a:blip r:embed="rId3">
            <a:alphaModFix/>
          </a:blip>
          <a:stretch>
            <a:fillRect/>
          </a:stretch>
        </p:blipFill>
        <p:spPr>
          <a:xfrm>
            <a:off x="405925" y="866113"/>
            <a:ext cx="3411276" cy="3411276"/>
          </a:xfrm>
          <a:prstGeom prst="rect">
            <a:avLst/>
          </a:prstGeom>
          <a:noFill/>
          <a:ln>
            <a:noFill/>
          </a:ln>
        </p:spPr>
      </p:pic>
      <p:pic>
        <p:nvPicPr>
          <p:cNvPr id="94" name="Google Shape;94;p17"/>
          <p:cNvPicPr preferRelativeResize="0"/>
          <p:nvPr/>
        </p:nvPicPr>
        <p:blipFill rotWithShape="1">
          <a:blip r:embed="rId4">
            <a:alphaModFix/>
          </a:blip>
          <a:srcRect b="26672" l="0" r="0" t="22697"/>
          <a:stretch/>
        </p:blipFill>
        <p:spPr>
          <a:xfrm>
            <a:off x="4055225" y="2918200"/>
            <a:ext cx="4869626" cy="1232725"/>
          </a:xfrm>
          <a:prstGeom prst="rect">
            <a:avLst/>
          </a:prstGeom>
          <a:noFill/>
          <a:ln>
            <a:noFill/>
          </a:ln>
        </p:spPr>
      </p:pic>
      <p:pic>
        <p:nvPicPr>
          <p:cNvPr id="95" name="Google Shape;95;p17"/>
          <p:cNvPicPr preferRelativeResize="0"/>
          <p:nvPr/>
        </p:nvPicPr>
        <p:blipFill rotWithShape="1">
          <a:blip r:embed="rId5">
            <a:alphaModFix/>
          </a:blip>
          <a:srcRect b="37346" l="19660" r="18804" t="36625"/>
          <a:stretch/>
        </p:blipFill>
        <p:spPr>
          <a:xfrm>
            <a:off x="4901200" y="1579175"/>
            <a:ext cx="3081850" cy="733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226075" y="812250"/>
            <a:ext cx="2808000" cy="1200900"/>
          </a:xfrm>
          <a:prstGeom prst="rect">
            <a:avLst/>
          </a:prstGeom>
        </p:spPr>
        <p:txBody>
          <a:bodyPr anchorCtr="0" anchor="b" bIns="91425" lIns="91425" spcFirstLastPara="1" rIns="91425" wrap="square" tIns="91425">
            <a:noAutofit/>
          </a:bodyPr>
          <a:lstStyle/>
          <a:p>
            <a:pPr indent="0" lvl="0" marL="0" rtl="0" algn="l">
              <a:lnSpc>
                <a:spcPct val="115000"/>
              </a:lnSpc>
              <a:spcBef>
                <a:spcPts val="1800"/>
              </a:spcBef>
              <a:spcAft>
                <a:spcPts val="0"/>
              </a:spcAft>
              <a:buNone/>
            </a:pPr>
            <a:r>
              <a:rPr b="1" lang="en" sz="3600">
                <a:solidFill>
                  <a:srgbClr val="FFFFFF"/>
                </a:solidFill>
                <a:latin typeface="Arial"/>
                <a:ea typeface="Arial"/>
                <a:cs typeface="Arial"/>
                <a:sym typeface="Arial"/>
              </a:rPr>
              <a:t>Engine Capabilities</a:t>
            </a:r>
            <a:endParaRPr b="1" sz="3600">
              <a:solidFill>
                <a:srgbClr val="FFFFFF"/>
              </a:solidFill>
              <a:latin typeface="Arial"/>
              <a:ea typeface="Arial"/>
              <a:cs typeface="Arial"/>
              <a:sym typeface="Arial"/>
            </a:endParaRPr>
          </a:p>
          <a:p>
            <a:pPr indent="0" lvl="0" marL="0" rtl="0" algn="l">
              <a:spcBef>
                <a:spcPts val="400"/>
              </a:spcBef>
              <a:spcAft>
                <a:spcPts val="0"/>
              </a:spcAft>
              <a:buNone/>
            </a:pPr>
            <a:r>
              <a:t/>
            </a:r>
            <a:endParaRPr/>
          </a:p>
        </p:txBody>
      </p:sp>
      <p:pic>
        <p:nvPicPr>
          <p:cNvPr id="101" name="Google Shape;101;p18"/>
          <p:cNvPicPr preferRelativeResize="0"/>
          <p:nvPr/>
        </p:nvPicPr>
        <p:blipFill>
          <a:blip r:embed="rId3">
            <a:alphaModFix/>
          </a:blip>
          <a:stretch>
            <a:fillRect/>
          </a:stretch>
        </p:blipFill>
        <p:spPr>
          <a:xfrm>
            <a:off x="73738" y="1632299"/>
            <a:ext cx="3112675" cy="3112675"/>
          </a:xfrm>
          <a:prstGeom prst="rect">
            <a:avLst/>
          </a:prstGeom>
          <a:noFill/>
          <a:ln>
            <a:noFill/>
          </a:ln>
        </p:spPr>
      </p:pic>
      <p:sp>
        <p:nvSpPr>
          <p:cNvPr id="102" name="Google Shape;102;p18"/>
          <p:cNvSpPr txBox="1"/>
          <p:nvPr/>
        </p:nvSpPr>
        <p:spPr>
          <a:xfrm>
            <a:off x="3413425" y="229550"/>
            <a:ext cx="5504700" cy="47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3" name="Google Shape;103;p18"/>
          <p:cNvSpPr txBox="1"/>
          <p:nvPr/>
        </p:nvSpPr>
        <p:spPr>
          <a:xfrm>
            <a:off x="3735775" y="122850"/>
            <a:ext cx="5111400" cy="4825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Blender support, Importing a 3D Model.</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3D File Importer</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Material/Shader Edito</a:t>
            </a:r>
            <a:r>
              <a:rPr lang="en" sz="2200">
                <a:latin typeface="Roboto"/>
                <a:ea typeface="Roboto"/>
                <a:cs typeface="Roboto"/>
                <a:sym typeface="Roboto"/>
              </a:rPr>
              <a:t>r</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3D Scene Composer</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Code </a:t>
            </a:r>
            <a:r>
              <a:rPr lang="en" sz="2200">
                <a:latin typeface="Roboto"/>
                <a:ea typeface="Roboto"/>
                <a:cs typeface="Roboto"/>
                <a:sym typeface="Roboto"/>
              </a:rPr>
              <a:t>Palette</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Terrain Editor</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Light and Shadow</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Filters and effects</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Input</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Physics </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Cinmatices </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Networking</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Gui</a:t>
            </a:r>
            <a:endParaRPr sz="2200">
              <a:latin typeface="Roboto"/>
              <a:ea typeface="Roboto"/>
              <a:cs typeface="Roboto"/>
              <a:sym typeface="Roboto"/>
            </a:endParaRPr>
          </a:p>
          <a:p>
            <a:pPr indent="457200" lvl="0" marL="0" rtl="0" algn="l">
              <a:lnSpc>
                <a:spcPct val="115000"/>
              </a:lnSpc>
              <a:spcBef>
                <a:spcPts val="1200"/>
              </a:spcBef>
              <a:spcAft>
                <a:spcPts val="0"/>
              </a:spcAft>
              <a:buNone/>
            </a:pPr>
            <a:r>
              <a:t/>
            </a:r>
            <a:endParaRPr b="1" sz="1100"/>
          </a:p>
          <a:p>
            <a:pPr indent="0" lvl="0" marL="457200" rtl="0" algn="l">
              <a:spcBef>
                <a:spcPts val="1200"/>
              </a:spcBef>
              <a:spcAft>
                <a:spcPts val="0"/>
              </a:spcAft>
              <a:buNone/>
            </a:pPr>
            <a:r>
              <a:t/>
            </a:r>
            <a:endParaRPr b="1" sz="1100"/>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3">
            <a:alphaModFix/>
          </a:blip>
          <a:stretch>
            <a:fillRect/>
          </a:stretch>
        </p:blipFill>
        <p:spPr>
          <a:xfrm>
            <a:off x="1733550" y="285750"/>
            <a:ext cx="5676900" cy="4572000"/>
          </a:xfrm>
          <a:prstGeom prst="rect">
            <a:avLst/>
          </a:prstGeom>
          <a:noFill/>
          <a:ln>
            <a:noFill/>
          </a:ln>
        </p:spPr>
      </p:pic>
      <p:pic>
        <p:nvPicPr>
          <p:cNvPr descr="https://www.gamefromscratch.com/image.axd?picture=image_thumb_2284.png" id="109" name="Google Shape;109;p19"/>
          <p:cNvPicPr preferRelativeResize="0"/>
          <p:nvPr/>
        </p:nvPicPr>
        <p:blipFill>
          <a:blip r:embed="rId4">
            <a:alphaModFix/>
          </a:blip>
          <a:stretch>
            <a:fillRect/>
          </a:stretch>
        </p:blipFill>
        <p:spPr>
          <a:xfrm>
            <a:off x="1733550" y="107500"/>
            <a:ext cx="5676901" cy="4928499"/>
          </a:xfrm>
          <a:prstGeom prst="rect">
            <a:avLst/>
          </a:prstGeom>
          <a:noFill/>
          <a:ln>
            <a:noFill/>
          </a:ln>
        </p:spPr>
      </p:pic>
      <p:pic>
        <p:nvPicPr>
          <p:cNvPr descr="https://www.gamefromscratch.com/image.axd?picture=image_thumb_2287.png" id="110" name="Google Shape;110;p19"/>
          <p:cNvPicPr preferRelativeResize="0"/>
          <p:nvPr/>
        </p:nvPicPr>
        <p:blipFill>
          <a:blip r:embed="rId5">
            <a:alphaModFix/>
          </a:blip>
          <a:stretch>
            <a:fillRect/>
          </a:stretch>
        </p:blipFill>
        <p:spPr>
          <a:xfrm>
            <a:off x="1602563" y="768262"/>
            <a:ext cx="5938874" cy="3606964"/>
          </a:xfrm>
          <a:prstGeom prst="rect">
            <a:avLst/>
          </a:prstGeom>
          <a:noFill/>
          <a:ln>
            <a:noFill/>
          </a:ln>
        </p:spPr>
      </p:pic>
      <p:pic>
        <p:nvPicPr>
          <p:cNvPr descr="https://www.gamefromscratch.com/image.axd?picture=image_thumb_2282.png" id="111" name="Google Shape;111;p19"/>
          <p:cNvPicPr preferRelativeResize="0"/>
          <p:nvPr/>
        </p:nvPicPr>
        <p:blipFill>
          <a:blip r:embed="rId6">
            <a:alphaModFix/>
          </a:blip>
          <a:stretch>
            <a:fillRect/>
          </a:stretch>
        </p:blipFill>
        <p:spPr>
          <a:xfrm>
            <a:off x="1602563" y="768275"/>
            <a:ext cx="5938875" cy="3606960"/>
          </a:xfrm>
          <a:prstGeom prst="rect">
            <a:avLst/>
          </a:prstGeom>
          <a:noFill/>
          <a:ln>
            <a:noFill/>
          </a:ln>
        </p:spPr>
      </p:pic>
      <p:pic>
        <p:nvPicPr>
          <p:cNvPr descr="https://www.gamefromscratch.com/image.axd?picture=image_thumb_2288.png" id="112" name="Google Shape;112;p19"/>
          <p:cNvPicPr preferRelativeResize="0"/>
          <p:nvPr/>
        </p:nvPicPr>
        <p:blipFill>
          <a:blip r:embed="rId7">
            <a:alphaModFix/>
          </a:blip>
          <a:stretch>
            <a:fillRect/>
          </a:stretch>
        </p:blipFill>
        <p:spPr>
          <a:xfrm>
            <a:off x="1602550" y="768250"/>
            <a:ext cx="5938875" cy="3606979"/>
          </a:xfrm>
          <a:prstGeom prst="rect">
            <a:avLst/>
          </a:prstGeom>
          <a:noFill/>
          <a:ln>
            <a:noFill/>
          </a:ln>
        </p:spPr>
      </p:pic>
      <p:pic>
        <p:nvPicPr>
          <p:cNvPr descr="https://www.gamefromscratch.com/image.axd?picture=image_thumb_2291.png" id="113" name="Google Shape;113;p19"/>
          <p:cNvPicPr preferRelativeResize="0"/>
          <p:nvPr/>
        </p:nvPicPr>
        <p:blipFill>
          <a:blip r:embed="rId8">
            <a:alphaModFix/>
          </a:blip>
          <a:stretch>
            <a:fillRect/>
          </a:stretch>
        </p:blipFill>
        <p:spPr>
          <a:xfrm>
            <a:off x="1602550" y="-12"/>
            <a:ext cx="5938887"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jMonkey Game Examples</a:t>
            </a:r>
            <a:endParaRPr/>
          </a:p>
        </p:txBody>
      </p:sp>
      <p:pic>
        <p:nvPicPr>
          <p:cNvPr id="119" name="Google Shape;119;p20"/>
          <p:cNvPicPr preferRelativeResize="0"/>
          <p:nvPr/>
        </p:nvPicPr>
        <p:blipFill>
          <a:blip r:embed="rId3">
            <a:alphaModFix/>
          </a:blip>
          <a:stretch>
            <a:fillRect/>
          </a:stretch>
        </p:blipFill>
        <p:spPr>
          <a:xfrm>
            <a:off x="428500" y="115875"/>
            <a:ext cx="2938227" cy="1373300"/>
          </a:xfrm>
          <a:prstGeom prst="rect">
            <a:avLst/>
          </a:prstGeom>
          <a:noFill/>
          <a:ln>
            <a:noFill/>
          </a:ln>
        </p:spPr>
      </p:pic>
      <p:pic>
        <p:nvPicPr>
          <p:cNvPr id="120" name="Google Shape;120;p20"/>
          <p:cNvPicPr preferRelativeResize="0"/>
          <p:nvPr/>
        </p:nvPicPr>
        <p:blipFill>
          <a:blip r:embed="rId4">
            <a:alphaModFix/>
          </a:blip>
          <a:stretch>
            <a:fillRect/>
          </a:stretch>
        </p:blipFill>
        <p:spPr>
          <a:xfrm>
            <a:off x="428500" y="1489175"/>
            <a:ext cx="2938226" cy="1802075"/>
          </a:xfrm>
          <a:prstGeom prst="rect">
            <a:avLst/>
          </a:prstGeom>
          <a:noFill/>
          <a:ln>
            <a:noFill/>
          </a:ln>
        </p:spPr>
      </p:pic>
      <p:pic>
        <p:nvPicPr>
          <p:cNvPr id="121" name="Google Shape;121;p20"/>
          <p:cNvPicPr preferRelativeResize="0"/>
          <p:nvPr/>
        </p:nvPicPr>
        <p:blipFill>
          <a:blip r:embed="rId5">
            <a:alphaModFix/>
          </a:blip>
          <a:stretch>
            <a:fillRect/>
          </a:stretch>
        </p:blipFill>
        <p:spPr>
          <a:xfrm>
            <a:off x="428500" y="1489175"/>
            <a:ext cx="2938226" cy="1802075"/>
          </a:xfrm>
          <a:prstGeom prst="rect">
            <a:avLst/>
          </a:prstGeom>
          <a:noFill/>
          <a:ln>
            <a:noFill/>
          </a:ln>
        </p:spPr>
      </p:pic>
      <p:pic>
        <p:nvPicPr>
          <p:cNvPr id="122" name="Google Shape;122;p20"/>
          <p:cNvPicPr preferRelativeResize="0"/>
          <p:nvPr/>
        </p:nvPicPr>
        <p:blipFill>
          <a:blip r:embed="rId6">
            <a:alphaModFix/>
          </a:blip>
          <a:stretch>
            <a:fillRect/>
          </a:stretch>
        </p:blipFill>
        <p:spPr>
          <a:xfrm>
            <a:off x="5583000" y="115871"/>
            <a:ext cx="2938224" cy="1373300"/>
          </a:xfrm>
          <a:prstGeom prst="rect">
            <a:avLst/>
          </a:prstGeom>
          <a:noFill/>
          <a:ln>
            <a:noFill/>
          </a:ln>
        </p:spPr>
      </p:pic>
      <p:pic>
        <p:nvPicPr>
          <p:cNvPr id="123" name="Google Shape;123;p20"/>
          <p:cNvPicPr preferRelativeResize="0"/>
          <p:nvPr/>
        </p:nvPicPr>
        <p:blipFill>
          <a:blip r:embed="rId7">
            <a:alphaModFix/>
          </a:blip>
          <a:stretch>
            <a:fillRect/>
          </a:stretch>
        </p:blipFill>
        <p:spPr>
          <a:xfrm>
            <a:off x="5583000" y="1489175"/>
            <a:ext cx="2938226" cy="1650275"/>
          </a:xfrm>
          <a:prstGeom prst="rect">
            <a:avLst/>
          </a:prstGeom>
          <a:noFill/>
          <a:ln>
            <a:noFill/>
          </a:ln>
        </p:spPr>
      </p:pic>
      <p:pic>
        <p:nvPicPr>
          <p:cNvPr id="124" name="Google Shape;124;p20"/>
          <p:cNvPicPr preferRelativeResize="0"/>
          <p:nvPr/>
        </p:nvPicPr>
        <p:blipFill>
          <a:blip r:embed="rId8">
            <a:alphaModFix/>
          </a:blip>
          <a:stretch>
            <a:fillRect/>
          </a:stretch>
        </p:blipFill>
        <p:spPr>
          <a:xfrm>
            <a:off x="5583000" y="1489161"/>
            <a:ext cx="2938226" cy="1650291"/>
          </a:xfrm>
          <a:prstGeom prst="rect">
            <a:avLst/>
          </a:prstGeom>
          <a:noFill/>
          <a:ln>
            <a:noFill/>
          </a:ln>
        </p:spPr>
      </p:pic>
      <p:pic>
        <p:nvPicPr>
          <p:cNvPr id="125" name="Google Shape;125;p20"/>
          <p:cNvPicPr preferRelativeResize="0"/>
          <p:nvPr/>
        </p:nvPicPr>
        <p:blipFill>
          <a:blip r:embed="rId9">
            <a:alphaModFix/>
          </a:blip>
          <a:stretch>
            <a:fillRect/>
          </a:stretch>
        </p:blipFill>
        <p:spPr>
          <a:xfrm>
            <a:off x="2480100" y="2234564"/>
            <a:ext cx="4183800" cy="2353385"/>
          </a:xfrm>
          <a:prstGeom prst="rect">
            <a:avLst/>
          </a:prstGeom>
          <a:noFill/>
          <a:ln>
            <a:noFill/>
          </a:ln>
        </p:spPr>
      </p:pic>
      <p:pic>
        <p:nvPicPr>
          <p:cNvPr id="126" name="Google Shape;126;p20"/>
          <p:cNvPicPr preferRelativeResize="0"/>
          <p:nvPr/>
        </p:nvPicPr>
        <p:blipFill>
          <a:blip r:embed="rId10">
            <a:alphaModFix/>
          </a:blip>
          <a:stretch>
            <a:fillRect/>
          </a:stretch>
        </p:blipFill>
        <p:spPr>
          <a:xfrm>
            <a:off x="2480125" y="2234575"/>
            <a:ext cx="4183776" cy="2353374"/>
          </a:xfrm>
          <a:prstGeom prst="rect">
            <a:avLst/>
          </a:prstGeom>
          <a:noFill/>
          <a:ln>
            <a:noFill/>
          </a:ln>
        </p:spPr>
      </p:pic>
      <p:pic>
        <p:nvPicPr>
          <p:cNvPr id="127" name="Google Shape;127;p20"/>
          <p:cNvPicPr preferRelativeResize="0"/>
          <p:nvPr/>
        </p:nvPicPr>
        <p:blipFill>
          <a:blip r:embed="rId11">
            <a:alphaModFix/>
          </a:blip>
          <a:stretch>
            <a:fillRect/>
          </a:stretch>
        </p:blipFill>
        <p:spPr>
          <a:xfrm>
            <a:off x="2480100" y="2234575"/>
            <a:ext cx="4183792" cy="2353374"/>
          </a:xfrm>
          <a:prstGeom prst="rect">
            <a:avLst/>
          </a:prstGeom>
          <a:noFill/>
          <a:ln>
            <a:noFill/>
          </a:ln>
        </p:spPr>
      </p:pic>
      <p:pic>
        <p:nvPicPr>
          <p:cNvPr id="128" name="Google Shape;128;p20"/>
          <p:cNvPicPr preferRelativeResize="0"/>
          <p:nvPr/>
        </p:nvPicPr>
        <p:blipFill>
          <a:blip r:embed="rId12">
            <a:alphaModFix/>
          </a:blip>
          <a:stretch>
            <a:fillRect/>
          </a:stretch>
        </p:blipFill>
        <p:spPr>
          <a:xfrm>
            <a:off x="2480113" y="2195725"/>
            <a:ext cx="4183776" cy="2353374"/>
          </a:xfrm>
          <a:prstGeom prst="rect">
            <a:avLst/>
          </a:prstGeom>
          <a:noFill/>
          <a:ln>
            <a:noFill/>
          </a:ln>
        </p:spPr>
      </p:pic>
      <p:pic>
        <p:nvPicPr>
          <p:cNvPr id="129" name="Google Shape;129;p20"/>
          <p:cNvPicPr preferRelativeResize="0"/>
          <p:nvPr/>
        </p:nvPicPr>
        <p:blipFill>
          <a:blip r:embed="rId13">
            <a:alphaModFix/>
          </a:blip>
          <a:stretch>
            <a:fillRect/>
          </a:stretch>
        </p:blipFill>
        <p:spPr>
          <a:xfrm>
            <a:off x="2500250" y="861269"/>
            <a:ext cx="4143499" cy="137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226078" y="873575"/>
            <a:ext cx="2808000" cy="953400"/>
          </a:xfrm>
          <a:prstGeom prst="rect">
            <a:avLst/>
          </a:prstGeom>
        </p:spPr>
        <p:txBody>
          <a:bodyPr anchorCtr="0" anchor="b" bIns="91425" lIns="91425" spcFirstLastPara="1" rIns="91425" wrap="square" tIns="91425">
            <a:noAutofit/>
          </a:bodyPr>
          <a:lstStyle/>
          <a:p>
            <a:pPr indent="0" lvl="0" marL="0" rtl="0" algn="l">
              <a:lnSpc>
                <a:spcPct val="115000"/>
              </a:lnSpc>
              <a:spcBef>
                <a:spcPts val="1800"/>
              </a:spcBef>
              <a:spcAft>
                <a:spcPts val="0"/>
              </a:spcAft>
              <a:buNone/>
            </a:pPr>
            <a:r>
              <a:rPr b="1" lang="en" sz="3600">
                <a:solidFill>
                  <a:srgbClr val="FFFFFF"/>
                </a:solidFill>
                <a:latin typeface="Arial"/>
                <a:ea typeface="Arial"/>
                <a:cs typeface="Arial"/>
                <a:sym typeface="Arial"/>
              </a:rPr>
              <a:t>l</a:t>
            </a:r>
            <a:r>
              <a:rPr b="1" lang="en" sz="3600">
                <a:solidFill>
                  <a:srgbClr val="FFFFFF"/>
                </a:solidFill>
                <a:latin typeface="Arial"/>
                <a:ea typeface="Arial"/>
                <a:cs typeface="Arial"/>
                <a:sym typeface="Arial"/>
              </a:rPr>
              <a:t>ibrary</a:t>
            </a:r>
            <a:endParaRPr b="1" sz="3600">
              <a:solidFill>
                <a:srgbClr val="FFFFFF"/>
              </a:solidFill>
              <a:latin typeface="Arial"/>
              <a:ea typeface="Arial"/>
              <a:cs typeface="Arial"/>
              <a:sym typeface="Arial"/>
            </a:endParaRPr>
          </a:p>
          <a:p>
            <a:pPr indent="0" lvl="0" marL="0" rtl="0" algn="l">
              <a:lnSpc>
                <a:spcPct val="115000"/>
              </a:lnSpc>
              <a:spcBef>
                <a:spcPts val="1800"/>
              </a:spcBef>
              <a:spcAft>
                <a:spcPts val="400"/>
              </a:spcAft>
              <a:buNone/>
            </a:pPr>
            <a:r>
              <a:rPr b="1" lang="en" sz="3600">
                <a:solidFill>
                  <a:srgbClr val="FFFFFF"/>
                </a:solidFill>
                <a:latin typeface="Arial"/>
                <a:ea typeface="Arial"/>
                <a:cs typeface="Arial"/>
                <a:sym typeface="Arial"/>
              </a:rPr>
              <a:t>Capabilities</a:t>
            </a:r>
            <a:endParaRPr/>
          </a:p>
        </p:txBody>
      </p:sp>
      <p:pic>
        <p:nvPicPr>
          <p:cNvPr id="135" name="Google Shape;135;p21"/>
          <p:cNvPicPr preferRelativeResize="0"/>
          <p:nvPr/>
        </p:nvPicPr>
        <p:blipFill rotWithShape="1">
          <a:blip r:embed="rId3">
            <a:alphaModFix/>
          </a:blip>
          <a:srcRect b="36123" l="19735" r="61916" t="36346"/>
          <a:stretch/>
        </p:blipFill>
        <p:spPr>
          <a:xfrm>
            <a:off x="624387" y="2312150"/>
            <a:ext cx="899475" cy="759175"/>
          </a:xfrm>
          <a:prstGeom prst="rect">
            <a:avLst/>
          </a:prstGeom>
          <a:noFill/>
          <a:ln>
            <a:noFill/>
          </a:ln>
        </p:spPr>
      </p:pic>
      <p:pic>
        <p:nvPicPr>
          <p:cNvPr id="136" name="Google Shape;136;p21"/>
          <p:cNvPicPr preferRelativeResize="0"/>
          <p:nvPr/>
        </p:nvPicPr>
        <p:blipFill rotWithShape="1">
          <a:blip r:embed="rId3">
            <a:alphaModFix/>
          </a:blip>
          <a:srcRect b="36236" l="37772" r="21196" t="36234"/>
          <a:stretch/>
        </p:blipFill>
        <p:spPr>
          <a:xfrm>
            <a:off x="624375" y="3071325"/>
            <a:ext cx="2011402" cy="759175"/>
          </a:xfrm>
          <a:prstGeom prst="rect">
            <a:avLst/>
          </a:prstGeom>
          <a:noFill/>
          <a:ln>
            <a:noFill/>
          </a:ln>
        </p:spPr>
      </p:pic>
      <p:sp>
        <p:nvSpPr>
          <p:cNvPr id="137" name="Google Shape;137;p21"/>
          <p:cNvSpPr txBox="1"/>
          <p:nvPr/>
        </p:nvSpPr>
        <p:spPr>
          <a:xfrm>
            <a:off x="3464400" y="237150"/>
            <a:ext cx="5679600" cy="466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C</a:t>
            </a:r>
            <a:r>
              <a:rPr b="1" lang="en">
                <a:latin typeface="Roboto"/>
                <a:ea typeface="Roboto"/>
                <a:cs typeface="Roboto"/>
                <a:sym typeface="Roboto"/>
              </a:rPr>
              <a:t>ross-Platform</a:t>
            </a:r>
            <a:endParaRPr b="1">
              <a:latin typeface="Roboto"/>
              <a:ea typeface="Roboto"/>
              <a:cs typeface="Roboto"/>
              <a:sym typeface="Roboto"/>
            </a:endParaRPr>
          </a:p>
          <a:p>
            <a:pPr indent="-317500" lvl="0" marL="457200" rtl="0" algn="l">
              <a:lnSpc>
                <a:spcPct val="115000"/>
              </a:lnSpc>
              <a:spcBef>
                <a:spcPts val="400"/>
              </a:spcBef>
              <a:spcAft>
                <a:spcPts val="0"/>
              </a:spcAft>
              <a:buSzPts val="1400"/>
              <a:buFont typeface="Roboto"/>
              <a:buChar char="●"/>
            </a:pPr>
            <a:r>
              <a:rPr lang="en">
                <a:latin typeface="Roboto"/>
                <a:ea typeface="Roboto"/>
                <a:cs typeface="Roboto"/>
                <a:sym typeface="Roboto"/>
              </a:rPr>
              <a:t>Windows, Linux, Mac OS X, Android (2.2+), BlackBerry, iOS, Java Applet (requires JVM to be installed), Javascript/WebGL (Chrome, Safari, Opera, Firefox, IE via Google Chrome Frame)</a:t>
            </a:r>
            <a:endParaRPr>
              <a:latin typeface="Roboto"/>
              <a:ea typeface="Roboto"/>
              <a:cs typeface="Roboto"/>
              <a:sym typeface="Roboto"/>
            </a:endParaRPr>
          </a:p>
          <a:p>
            <a:pPr indent="0" lvl="0" marL="0" rtl="0" algn="l">
              <a:lnSpc>
                <a:spcPct val="115000"/>
              </a:lnSpc>
              <a:spcBef>
                <a:spcPts val="0"/>
              </a:spcBef>
              <a:spcAft>
                <a:spcPts val="0"/>
              </a:spcAft>
              <a:buNone/>
            </a:pPr>
            <a:r>
              <a:rPr b="1" lang="en">
                <a:latin typeface="Roboto"/>
                <a:ea typeface="Roboto"/>
                <a:cs typeface="Roboto"/>
                <a:sym typeface="Roboto"/>
              </a:rPr>
              <a:t>Graphics</a:t>
            </a:r>
            <a:endParaRPr b="1">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High-level 2D APIs, High-Level 3D APIs.</a:t>
            </a:r>
            <a:endParaRPr>
              <a:latin typeface="Roboto"/>
              <a:ea typeface="Roboto"/>
              <a:cs typeface="Roboto"/>
              <a:sym typeface="Roboto"/>
            </a:endParaRPr>
          </a:p>
          <a:p>
            <a:pPr indent="0" lvl="0" marL="0" rtl="0" algn="l">
              <a:lnSpc>
                <a:spcPct val="115000"/>
              </a:lnSpc>
              <a:spcBef>
                <a:spcPts val="400"/>
              </a:spcBef>
              <a:spcAft>
                <a:spcPts val="0"/>
              </a:spcAft>
              <a:buNone/>
            </a:pPr>
            <a:r>
              <a:rPr b="1" lang="en">
                <a:latin typeface="Roboto"/>
                <a:ea typeface="Roboto"/>
                <a:cs typeface="Roboto"/>
                <a:sym typeface="Roboto"/>
              </a:rPr>
              <a:t>Audio, </a:t>
            </a:r>
            <a:r>
              <a:rPr b="1" lang="en">
                <a:latin typeface="Roboto"/>
                <a:ea typeface="Roboto"/>
                <a:cs typeface="Roboto"/>
                <a:sym typeface="Roboto"/>
              </a:rPr>
              <a:t>File I/O &amp; Storage</a:t>
            </a:r>
            <a:endParaRPr b="1">
              <a:latin typeface="Roboto"/>
              <a:ea typeface="Roboto"/>
              <a:cs typeface="Roboto"/>
              <a:sym typeface="Roboto"/>
            </a:endParaRPr>
          </a:p>
          <a:p>
            <a:pPr indent="0" lvl="0" marL="0" rtl="0" algn="l">
              <a:lnSpc>
                <a:spcPct val="115000"/>
              </a:lnSpc>
              <a:spcBef>
                <a:spcPts val="400"/>
              </a:spcBef>
              <a:spcAft>
                <a:spcPts val="0"/>
              </a:spcAft>
              <a:buNone/>
            </a:pPr>
            <a:r>
              <a:rPr b="1" lang="en">
                <a:latin typeface="Roboto"/>
                <a:ea typeface="Roboto"/>
                <a:cs typeface="Roboto"/>
                <a:sym typeface="Roboto"/>
              </a:rPr>
              <a:t>Input Handling</a:t>
            </a:r>
            <a:endParaRPr b="1">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Abstractions for mouse and touch-screen, keyboard, accelerometer and compass</a:t>
            </a:r>
            <a:endParaRPr u="sng">
              <a:solidFill>
                <a:schemeClr val="hlink"/>
              </a:solidFill>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Gesture detector, detects taps, panning, flinging and pinch zooming</a:t>
            </a:r>
            <a:endParaRPr>
              <a:latin typeface="Roboto"/>
              <a:ea typeface="Roboto"/>
              <a:cs typeface="Roboto"/>
              <a:sym typeface="Roboto"/>
            </a:endParaRPr>
          </a:p>
          <a:p>
            <a:pPr indent="0" lvl="0" marL="0" rtl="0" algn="l">
              <a:lnSpc>
                <a:spcPct val="115000"/>
              </a:lnSpc>
              <a:spcBef>
                <a:spcPts val="0"/>
              </a:spcBef>
              <a:spcAft>
                <a:spcPts val="0"/>
              </a:spcAft>
              <a:buNone/>
            </a:pPr>
            <a:r>
              <a:rPr b="1" lang="en">
                <a:latin typeface="Roboto"/>
                <a:ea typeface="Roboto"/>
                <a:cs typeface="Roboto"/>
                <a:sym typeface="Roboto"/>
              </a:rPr>
              <a:t>Math &amp; Physics</a:t>
            </a:r>
            <a:endParaRPr b="1">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2D physics: JNI wrapper for Box2D physics. So awesome, other engines use it as well</a:t>
            </a:r>
            <a:endParaRPr>
              <a:latin typeface="Roboto"/>
              <a:ea typeface="Roboto"/>
              <a:cs typeface="Roboto"/>
              <a:sym typeface="Roboto"/>
            </a:endParaRPr>
          </a:p>
          <a:p>
            <a:pPr indent="-317500" lvl="0" marL="457200" rtl="0" algn="l">
              <a:lnSpc>
                <a:spcPct val="115000"/>
              </a:lnSpc>
              <a:spcBef>
                <a:spcPts val="1200"/>
              </a:spcBef>
              <a:spcAft>
                <a:spcPts val="0"/>
              </a:spcAft>
              <a:buSzPts val="1400"/>
              <a:buFont typeface="Roboto"/>
              <a:buChar char="●"/>
            </a:pPr>
            <a:r>
              <a:rPr lang="en">
                <a:latin typeface="Roboto"/>
                <a:ea typeface="Roboto"/>
                <a:cs typeface="Roboto"/>
                <a:sym typeface="Roboto"/>
              </a:rPr>
              <a:t>3D physics: JNI Wrapper for bullet physics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